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comments/modernComment_10C_B50295B1.xml" ContentType="application/vnd.ms-powerpoint.comments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18"/>
  </p:notesMasterIdLst>
  <p:sldIdLst>
    <p:sldId id="288" r:id="rId2"/>
    <p:sldId id="268" r:id="rId3"/>
    <p:sldId id="279" r:id="rId4"/>
    <p:sldId id="277" r:id="rId5"/>
    <p:sldId id="273" r:id="rId6"/>
    <p:sldId id="276" r:id="rId7"/>
    <p:sldId id="280" r:id="rId8"/>
    <p:sldId id="281" r:id="rId9"/>
    <p:sldId id="282" r:id="rId10"/>
    <p:sldId id="283" r:id="rId11"/>
    <p:sldId id="284" r:id="rId12"/>
    <p:sldId id="285" r:id="rId13"/>
    <p:sldId id="287" r:id="rId14"/>
    <p:sldId id="260" r:id="rId15"/>
    <p:sldId id="271" r:id="rId16"/>
    <p:sldId id="261" r:id="rId17"/>
  </p:sldIdLst>
  <p:sldSz cx="12192000" cy="6858000"/>
  <p:notesSz cx="6858000" cy="9144000"/>
  <p:embeddedFontLst>
    <p:embeddedFont>
      <p:font typeface="Chunk" pitchFamily="50" charset="0"/>
      <p:regular r:id="rId19"/>
    </p:embeddedFont>
    <p:embeddedFont>
      <p:font typeface="Karla" pitchFamily="2" charset="0"/>
      <p:regular r:id="rId20"/>
      <p:bold r:id="rId21"/>
    </p:embeddedFont>
    <p:embeddedFont>
      <p:font typeface="Montserrat" panose="00000500000000000000" pitchFamily="2" charset="0"/>
      <p:regular r:id="rId22"/>
      <p:bold r:id="rId23"/>
      <p:italic r:id="rId24"/>
      <p:boldItalic r:id="rId25"/>
    </p:embeddedFont>
    <p:embeddedFont>
      <p:font typeface="Montserrat Light" panose="00000400000000000000" pitchFamily="2" charset="0"/>
      <p:regular r:id="rId26"/>
      <p:italic r:id="rId27"/>
    </p:embeddedFont>
    <p:embeddedFont>
      <p:font typeface="Poppins" panose="00000500000000000000" pitchFamily="2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B01155B0-DEF6-4577-8485-EB35C88B7834}">
          <p14:sldIdLst>
            <p14:sldId id="288"/>
            <p14:sldId id="268"/>
            <p14:sldId id="279"/>
            <p14:sldId id="277"/>
            <p14:sldId id="273"/>
            <p14:sldId id="276"/>
            <p14:sldId id="280"/>
            <p14:sldId id="281"/>
            <p14:sldId id="282"/>
            <p14:sldId id="283"/>
            <p14:sldId id="284"/>
            <p14:sldId id="285"/>
            <p14:sldId id="287"/>
          </p14:sldIdLst>
        </p14:section>
        <p14:section name="Archive" id="{99C98E1D-FDBD-45F9-A3EC-5D2F193A8BEE}">
          <p14:sldIdLst>
            <p14:sldId id="260"/>
            <p14:sldId id="271"/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8914052-005F-DFF2-1D59-04315B7FF4D9}" name="Garigliano, Questina (CMG-Atlanta)" initials="" userId="S::questina.garigliano@cmg.com::ab7a59f8-c4c1-4604-bf8d-078800704f21" providerId="AD"/>
  <p188:author id="{F13A3FBA-247D-7C78-0060-4383028EC833}" name="Lindsey Ward" initials="LW" userId="Lindsey Ward" providerId="None"/>
  <p188:author id="{D5AAC6E6-4AB4-91DD-6650-17551F83C8B0}" name="Hayes, Colin (CMG-Corp)" initials="HC" userId="S::colin.hayes@cmg.com::4a9ac3ed-284c-4943-ba5a-237404f1e81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EEE"/>
    <a:srgbClr val="211ED9"/>
    <a:srgbClr val="FF00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978168-ECDC-4140-80C1-C5BEB8AD5DFA}" v="321" dt="2026-01-20T19:57:59.6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modernComment_10C_B50295B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98D0EC9-7535-48EA-8E5A-655E7D7B4512}" authorId="{D5AAC6E6-4AB4-91DD-6650-17551F83C8B0}" created="2026-01-14T21:32:04.528" startDate="2026-01-14T21:32:04.528" dueDate="2026-01-14T21:32:04.528" assignedTo="{C8914052-005F-DFF2-1D59-04315B7FF4D9}" title="@Garigliano, Questina (CMG-Atlanta) second bullet point is it &quot;to&quot; or 'from' I'm assuming from">
    <pc:sldMkLst xmlns:pc="http://schemas.microsoft.com/office/powerpoint/2013/main/command">
      <pc:docMk/>
      <pc:sldMk cId="3036845489" sldId="268"/>
    </pc:sldMkLst>
    <p188:txBody>
      <a:bodyPr/>
      <a:lstStyle/>
      <a:p>
        <a:r>
          <a:rPr lang="en-US"/>
          <a:t>[@Garigliano, Questina (CMG-Atlanta)] second bullet point is it "to" or 'from' I'm assuming from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6-01-14T21:32:04.528" id="{960E79AB-0A5D-45EC-875F-57356399B9BD}">
              <p228:atrbtn authorId="{D5AAC6E6-4AB4-91DD-6650-17551F83C8B0}"/>
              <p228:anchr>
                <p228:comment id="{998D0EC9-7535-48EA-8E5A-655E7D7B4512}"/>
              </p228:anchr>
              <p228:add/>
            </p228:event>
            <p228:event time="2026-01-14T21:32:04.528" id="{0037342C-5B90-4364-8EC0-D0415B5920D5}">
              <p228:atrbtn authorId="{D5AAC6E6-4AB4-91DD-6650-17551F83C8B0}"/>
              <p228:anchr>
                <p228:comment id="{998D0EC9-7535-48EA-8E5A-655E7D7B4512}"/>
              </p228:anchr>
              <p228:asgn authorId="{C8914052-005F-DFF2-1D59-04315B7FF4D9}"/>
            </p228:event>
            <p228:event time="2026-01-14T21:32:04.528" id="{77F0DEC4-5A27-47EF-928D-FF9F331F1F3B}">
              <p228:atrbtn authorId="{D5AAC6E6-4AB4-91DD-6650-17551F83C8B0}"/>
              <p228:anchr>
                <p228:comment id="{998D0EC9-7535-48EA-8E5A-655E7D7B4512}"/>
              </p228:anchr>
              <p228:title val="@Garigliano, Questina (CMG-Atlanta) second bullet point is it &quot;to&quot; or 'from' I'm assuming from"/>
            </p228:event>
            <p228:event time="2026-01-14T21:32:04.528" id="{B00CFD3E-7400-4339-8BA8-8909220B6350}">
              <p228:atrbtn authorId="{D5AAC6E6-4AB4-91DD-6650-17551F83C8B0}"/>
              <p228:anchr>
                <p228:comment id="{998D0EC9-7535-48EA-8E5A-655E7D7B4512}"/>
              </p228:anchr>
              <p228:date stDt="2026-01-14T21:32:04.528" endDt="2026-01-14T21:32:04.528"/>
            </p228:event>
          </p228:history>
        </p228:taskDetail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350F9-747B-41CD-875C-E5AB1E4B8C69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94E600-A19E-4D55-8D0E-CD89A41B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76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94E600-A19E-4D55-8D0E-CD89A41BB9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1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>
            <a:spLocks noGrp="1"/>
          </p:cNvSpPr>
          <p:nvPr>
            <p:ph type="pic" idx="2"/>
          </p:nvPr>
        </p:nvSpPr>
        <p:spPr>
          <a:xfrm>
            <a:off x="-2360984" y="-543317"/>
            <a:ext cx="8338800" cy="8128400"/>
          </a:xfrm>
          <a:prstGeom prst="ellipse">
            <a:avLst/>
          </a:prstGeom>
          <a:noFill/>
          <a:ln>
            <a:noFill/>
          </a:ln>
          <a:effectLst/>
        </p:spPr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6382661" y="2314371"/>
            <a:ext cx="5518000" cy="22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33" b="1">
                <a:solidFill>
                  <a:schemeClr val="accent2"/>
                </a:solidFill>
                <a:latin typeface="+mj-lt"/>
                <a:ea typeface="Poppins"/>
                <a:cs typeface="Poppins"/>
                <a:sym typeface="Poppins"/>
              </a:defRPr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7866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/>
          <p:nvPr/>
        </p:nvSpPr>
        <p:spPr>
          <a:xfrm>
            <a:off x="0" y="6168405"/>
            <a:ext cx="12192000" cy="689600"/>
          </a:xfrm>
          <a:prstGeom prst="rect">
            <a:avLst/>
          </a:prstGeom>
          <a:solidFill>
            <a:srgbClr val="194766"/>
          </a:solidFill>
          <a:ln w="25400" cap="flat" cmpd="sng">
            <a:solidFill>
              <a:srgbClr val="1947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642784" y="682319"/>
            <a:ext cx="5846400" cy="8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 b="1">
                <a:solidFill>
                  <a:schemeClr val="accent1"/>
                </a:solidFill>
                <a:latin typeface="+mj-lt"/>
                <a:ea typeface="Poppins"/>
                <a:cs typeface="Poppins"/>
                <a:sym typeface="Poppins"/>
              </a:defRPr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2"/>
          </p:nvPr>
        </p:nvSpPr>
        <p:spPr>
          <a:xfrm>
            <a:off x="852339" y="4801353"/>
            <a:ext cx="2496000" cy="6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+mj-lt"/>
                <a:ea typeface="Karla"/>
                <a:cs typeface="Karla"/>
                <a:sym typeface="Karla"/>
              </a:defRPr>
            </a:lvl1pPr>
            <a:lvl2pPr marL="1219170" marR="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828754" marR="0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2438339" marR="0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1485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1485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1485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1485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>
            <a:spLocks noGrp="1"/>
          </p:cNvSpPr>
          <p:nvPr>
            <p:ph type="pic" idx="3"/>
          </p:nvPr>
        </p:nvSpPr>
        <p:spPr>
          <a:xfrm>
            <a:off x="852339" y="2055104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6" name="Google Shape;46;p11"/>
          <p:cNvSpPr txBox="1">
            <a:spLocks noGrp="1"/>
          </p:cNvSpPr>
          <p:nvPr>
            <p:ph type="body" idx="4"/>
          </p:nvPr>
        </p:nvSpPr>
        <p:spPr>
          <a:xfrm>
            <a:off x="4819887" y="4812019"/>
            <a:ext cx="2496000" cy="6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+mj-lt"/>
                <a:ea typeface="Karla"/>
                <a:cs typeface="Karla"/>
                <a:sym typeface="Karla"/>
              </a:defRPr>
            </a:lvl1pPr>
            <a:lvl2pPr marL="1219170" marR="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828754" marR="0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2438339" marR="0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1485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1485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1485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1485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Google Shape;47;p11"/>
          <p:cNvSpPr>
            <a:spLocks noGrp="1"/>
          </p:cNvSpPr>
          <p:nvPr>
            <p:ph type="pic" idx="5"/>
          </p:nvPr>
        </p:nvSpPr>
        <p:spPr>
          <a:xfrm>
            <a:off x="4924920" y="2055104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8" name="Google Shape;48;p11"/>
          <p:cNvSpPr txBox="1">
            <a:spLocks noGrp="1"/>
          </p:cNvSpPr>
          <p:nvPr>
            <p:ph type="body" idx="6"/>
          </p:nvPr>
        </p:nvSpPr>
        <p:spPr>
          <a:xfrm>
            <a:off x="8984237" y="4801353"/>
            <a:ext cx="2496000" cy="6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+mj-lt"/>
                <a:ea typeface="Karla"/>
                <a:cs typeface="Karla"/>
                <a:sym typeface="Karla"/>
              </a:defRPr>
            </a:lvl1pPr>
            <a:lvl2pPr marL="1219170" marR="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828754" marR="0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2438339" marR="0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1485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1485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1485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1485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Google Shape;49;p11"/>
          <p:cNvSpPr>
            <a:spLocks noGrp="1"/>
          </p:cNvSpPr>
          <p:nvPr>
            <p:ph type="pic" idx="7"/>
          </p:nvPr>
        </p:nvSpPr>
        <p:spPr>
          <a:xfrm>
            <a:off x="9102535" y="2055104"/>
            <a:ext cx="2286000" cy="228600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2" name="Picture 1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5B46A2A7-B92C-5257-4452-CCE153AD9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174" y="6300874"/>
            <a:ext cx="1695268" cy="46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651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body" idx="1"/>
          </p:nvPr>
        </p:nvSpPr>
        <p:spPr>
          <a:xfrm>
            <a:off x="642784" y="1599656"/>
            <a:ext cx="6554400" cy="43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3CC7C9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+mj-lt"/>
                <a:ea typeface="Karla"/>
                <a:cs typeface="Karla"/>
                <a:sym typeface="Karla"/>
              </a:defRPr>
            </a:lvl1pPr>
            <a:lvl2pPr marL="1219170" marR="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828754" marR="0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2438339" marR="0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1485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1485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1485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1485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2"/>
          </p:nvPr>
        </p:nvSpPr>
        <p:spPr>
          <a:xfrm>
            <a:off x="642785" y="682319"/>
            <a:ext cx="6554400" cy="8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 b="1">
                <a:solidFill>
                  <a:srgbClr val="3CC7C9"/>
                </a:solidFill>
                <a:latin typeface="+mj-lt"/>
                <a:ea typeface="Poppins"/>
                <a:cs typeface="Poppins"/>
                <a:sym typeface="Poppins"/>
              </a:defRPr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Google Shape;53;p12"/>
          <p:cNvSpPr>
            <a:spLocks noGrp="1"/>
          </p:cNvSpPr>
          <p:nvPr>
            <p:ph type="pic" idx="3"/>
          </p:nvPr>
        </p:nvSpPr>
        <p:spPr>
          <a:xfrm>
            <a:off x="7603067" y="0"/>
            <a:ext cx="4588800" cy="6858000"/>
          </a:xfrm>
          <a:prstGeom prst="rect">
            <a:avLst/>
          </a:prstGeom>
          <a:noFill/>
          <a:ln>
            <a:noFill/>
          </a:ln>
        </p:spPr>
      </p:sp>
      <p:pic>
        <p:nvPicPr>
          <p:cNvPr id="2" name="Picture 1" descr="A blue and grey logo&#10;&#10;AI-generated content may be incorrect.">
            <a:extLst>
              <a:ext uri="{FF2B5EF4-FFF2-40B4-BE49-F238E27FC236}">
                <a16:creationId xmlns:a16="http://schemas.microsoft.com/office/drawing/2014/main" id="{7DB488A3-FE09-A68B-A1C5-B3B3ED838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90" y="6347663"/>
            <a:ext cx="1421439" cy="38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39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711200" y="2177317"/>
            <a:ext cx="6368000" cy="31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800" b="1">
                <a:solidFill>
                  <a:schemeClr val="dk1"/>
                </a:solidFill>
                <a:latin typeface="+mj-lt"/>
                <a:ea typeface="Poppins"/>
                <a:cs typeface="Poppins"/>
                <a:sym typeface="Poppins"/>
              </a:defRPr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4868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5539433" y="2569095"/>
            <a:ext cx="6097200" cy="17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 b="1">
                <a:solidFill>
                  <a:schemeClr val="accent1"/>
                </a:solidFill>
                <a:latin typeface="+mj-l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 b="1">
                <a:solidFill>
                  <a:schemeClr val="accen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 b="1">
                <a:solidFill>
                  <a:schemeClr val="accen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 b="1">
                <a:solidFill>
                  <a:schemeClr val="accen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 b="1">
                <a:solidFill>
                  <a:schemeClr val="accen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 b="1">
                <a:solidFill>
                  <a:schemeClr val="accen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 b="1">
                <a:solidFill>
                  <a:schemeClr val="accen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 b="1">
                <a:solidFill>
                  <a:schemeClr val="accen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 b="1">
                <a:solidFill>
                  <a:schemeClr val="accen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8" name="Google Shape;58;p14"/>
          <p:cNvSpPr>
            <a:spLocks noGrp="1"/>
          </p:cNvSpPr>
          <p:nvPr>
            <p:ph type="pic" idx="2"/>
          </p:nvPr>
        </p:nvSpPr>
        <p:spPr>
          <a:xfrm>
            <a:off x="-3594733" y="-496000"/>
            <a:ext cx="8370000" cy="8370000"/>
          </a:xfrm>
          <a:prstGeom prst="ellipse">
            <a:avLst/>
          </a:prstGeom>
          <a:noFill/>
          <a:ln>
            <a:noFill/>
          </a:ln>
          <a:effectLst/>
        </p:spPr>
      </p:sp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5539433" y="4431761"/>
            <a:ext cx="5690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 b="0">
                <a:solidFill>
                  <a:schemeClr val="accent2"/>
                </a:solidFill>
                <a:latin typeface="+mj-lt"/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2006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 image 1">
  <p:cSld name="Side image 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7433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  <a:latin typeface="+mj-l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1"/>
          </p:nvPr>
        </p:nvSpPr>
        <p:spPr>
          <a:xfrm>
            <a:off x="520867" y="1742567"/>
            <a:ext cx="67056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300"/>
              <a:buNone/>
              <a:defRPr sz="1733" b="1">
                <a:solidFill>
                  <a:schemeClr val="accent4"/>
                </a:solidFill>
                <a:latin typeface="+mj-lt"/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pic>
        <p:nvPicPr>
          <p:cNvPr id="66" name="Google Shape;66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2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rgbClr val="194766">
              <a:alpha val="69020"/>
            </a:srgbClr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2"/>
          </p:nvPr>
        </p:nvSpPr>
        <p:spPr>
          <a:xfrm>
            <a:off x="520867" y="2339367"/>
            <a:ext cx="6460000" cy="34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Char char="●"/>
              <a:defRPr sz="1733">
                <a:latin typeface="+mj-lt"/>
              </a:defRPr>
            </a:lvl1pPr>
            <a:lvl2pPr marL="1219170" lvl="1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/>
            </a:lvl2pPr>
            <a:lvl3pPr marL="1828754" lvl="2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/>
            </a:lvl3pPr>
            <a:lvl4pPr marL="2438339" lvl="3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/>
            </a:lvl4pPr>
            <a:lvl5pPr marL="3047924" lvl="4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/>
            </a:lvl5pPr>
            <a:lvl6pPr marL="3657509" lvl="5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/>
            </a:lvl6pPr>
            <a:lvl7pPr marL="4267093" lvl="6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/>
            </a:lvl7pPr>
            <a:lvl8pPr marL="4876678" lvl="7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/>
            </a:lvl8pPr>
            <a:lvl9pPr marL="5486263" lvl="8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blue and grey logo&#10;&#10;AI-generated content may be incorrect.">
            <a:extLst>
              <a:ext uri="{FF2B5EF4-FFF2-40B4-BE49-F238E27FC236}">
                <a16:creationId xmlns:a16="http://schemas.microsoft.com/office/drawing/2014/main" id="{2CCEF803-D5DC-7E11-1500-9B045CBFB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90" y="6347663"/>
            <a:ext cx="1421439" cy="38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01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ctrTitle"/>
          </p:nvPr>
        </p:nvSpPr>
        <p:spPr>
          <a:xfrm>
            <a:off x="635072" y="1335667"/>
            <a:ext cx="60972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 b="0">
                <a:solidFill>
                  <a:schemeClr val="lt1"/>
                </a:solidFill>
                <a:latin typeface="+mj-l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73" name="Google Shape;73;p16"/>
          <p:cNvSpPr>
            <a:spLocks noGrp="1"/>
          </p:cNvSpPr>
          <p:nvPr>
            <p:ph type="pic" idx="2"/>
          </p:nvPr>
        </p:nvSpPr>
        <p:spPr>
          <a:xfrm>
            <a:off x="6862245" y="-756000"/>
            <a:ext cx="8370000" cy="8370000"/>
          </a:xfrm>
          <a:prstGeom prst="ellipse">
            <a:avLst/>
          </a:prstGeom>
          <a:noFill/>
          <a:ln>
            <a:noFill/>
          </a:ln>
          <a:effectLst/>
        </p:spPr>
      </p:sp>
      <p:pic>
        <p:nvPicPr>
          <p:cNvPr id="2" name="Picture 1" descr="A blue and grey logo&#10;&#10;AI-generated content may be incorrect.">
            <a:extLst>
              <a:ext uri="{FF2B5EF4-FFF2-40B4-BE49-F238E27FC236}">
                <a16:creationId xmlns:a16="http://schemas.microsoft.com/office/drawing/2014/main" id="{2A2E2A81-A4C4-4384-BFDE-524EA2BD8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90" y="6347663"/>
            <a:ext cx="1421439" cy="38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42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ackground 4">
  <p:cSld name="Full background 4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4766">
              <a:alpha val="69020"/>
            </a:srgbClr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+mj-l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1"/>
          </p:nvPr>
        </p:nvSpPr>
        <p:spPr>
          <a:xfrm>
            <a:off x="520867" y="1742567"/>
            <a:ext cx="112556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None/>
              <a:defRPr sz="1733" b="1">
                <a:solidFill>
                  <a:schemeClr val="accent3"/>
                </a:solidFill>
                <a:latin typeface="+mj-lt"/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81" name="Google Shape;81;p17"/>
          <p:cNvSpPr txBox="1">
            <a:spLocks noGrp="1"/>
          </p:cNvSpPr>
          <p:nvPr>
            <p:ph type="body" idx="2"/>
          </p:nvPr>
        </p:nvSpPr>
        <p:spPr>
          <a:xfrm>
            <a:off x="520867" y="2339367"/>
            <a:ext cx="11255600" cy="3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 sz="1733">
                <a:solidFill>
                  <a:schemeClr val="lt1"/>
                </a:solidFill>
                <a:latin typeface="+mj-lt"/>
              </a:defRPr>
            </a:lvl1pPr>
            <a:lvl2pPr marL="1219170" lvl="1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259AD17E-95B2-FD12-71F9-3BA8D6CC7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4174" y="6300874"/>
            <a:ext cx="1695268" cy="46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50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 image 2">
  <p:cSld name="Side image 2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2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8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rgbClr val="194766">
              <a:alpha val="69020"/>
            </a:srgbClr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517200" y="593367"/>
            <a:ext cx="6705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  <a:latin typeface="+mj-l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1"/>
          </p:nvPr>
        </p:nvSpPr>
        <p:spPr>
          <a:xfrm>
            <a:off x="520867" y="2339367"/>
            <a:ext cx="6705600" cy="34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Char char="●"/>
              <a:defRPr sz="1733">
                <a:latin typeface="+mj-lt"/>
              </a:defRPr>
            </a:lvl1pPr>
            <a:lvl2pPr marL="1219170" lvl="1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/>
            </a:lvl2pPr>
            <a:lvl3pPr marL="1828754" lvl="2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/>
            </a:lvl3pPr>
            <a:lvl4pPr marL="2438339" lvl="3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/>
            </a:lvl4pPr>
            <a:lvl5pPr marL="3047924" lvl="4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/>
            </a:lvl5pPr>
            <a:lvl6pPr marL="3657509" lvl="5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/>
            </a:lvl6pPr>
            <a:lvl7pPr marL="4267093" lvl="6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/>
            </a:lvl7pPr>
            <a:lvl8pPr marL="4876678" lvl="7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/>
            </a:lvl8pPr>
            <a:lvl9pPr marL="5486263" lvl="8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Google Shape;90;p18"/>
          <p:cNvSpPr txBox="1">
            <a:spLocks noGrp="1"/>
          </p:cNvSpPr>
          <p:nvPr>
            <p:ph type="subTitle" idx="2"/>
          </p:nvPr>
        </p:nvSpPr>
        <p:spPr>
          <a:xfrm>
            <a:off x="517200" y="1742567"/>
            <a:ext cx="67056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None/>
              <a:defRPr sz="1733" b="1">
                <a:solidFill>
                  <a:schemeClr val="accent4"/>
                </a:solidFill>
                <a:latin typeface="+mj-lt"/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1200">
                <a:solidFill>
                  <a:schemeClr val="accent3"/>
                </a:solidFill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1200">
                <a:solidFill>
                  <a:schemeClr val="accent3"/>
                </a:solidFill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1200">
                <a:solidFill>
                  <a:schemeClr val="accent3"/>
                </a:solidFill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1200">
                <a:solidFill>
                  <a:schemeClr val="accent3"/>
                </a:solidFill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1200">
                <a:solidFill>
                  <a:schemeClr val="accent3"/>
                </a:solidFill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1200">
                <a:solidFill>
                  <a:schemeClr val="accent3"/>
                </a:solidFill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1200">
                <a:solidFill>
                  <a:schemeClr val="accent3"/>
                </a:solidFill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1200">
                <a:solidFill>
                  <a:schemeClr val="accent3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pic>
        <p:nvPicPr>
          <p:cNvPr id="2" name="Picture 1" descr="A blue and grey logo&#10;&#10;AI-generated content may be incorrect.">
            <a:extLst>
              <a:ext uri="{FF2B5EF4-FFF2-40B4-BE49-F238E27FC236}">
                <a16:creationId xmlns:a16="http://schemas.microsoft.com/office/drawing/2014/main" id="{1FCDF671-C762-08BC-F76A-42C3A3867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90" y="6347663"/>
            <a:ext cx="1421439" cy="38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58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Blank 2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078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  <a:latin typeface="+mj-l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94" name="Google Shape;94;p19"/>
          <p:cNvSpPr txBox="1">
            <a:spLocks noGrp="1"/>
          </p:cNvSpPr>
          <p:nvPr>
            <p:ph type="subTitle" idx="1"/>
          </p:nvPr>
        </p:nvSpPr>
        <p:spPr>
          <a:xfrm>
            <a:off x="517200" y="1742567"/>
            <a:ext cx="11078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None/>
              <a:defRPr sz="1733" b="1">
                <a:solidFill>
                  <a:schemeClr val="accent2"/>
                </a:solidFill>
                <a:latin typeface="+mj-lt"/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1200">
                <a:solidFill>
                  <a:schemeClr val="accent2"/>
                </a:solidFill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1200">
                <a:solidFill>
                  <a:schemeClr val="accent2"/>
                </a:solidFill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1200">
                <a:solidFill>
                  <a:schemeClr val="accent2"/>
                </a:solidFill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1200">
                <a:solidFill>
                  <a:schemeClr val="accent2"/>
                </a:solidFill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1200">
                <a:solidFill>
                  <a:schemeClr val="accent2"/>
                </a:solidFill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1200">
                <a:solidFill>
                  <a:schemeClr val="accent2"/>
                </a:solidFill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1200">
                <a:solidFill>
                  <a:schemeClr val="accent2"/>
                </a:solidFill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6" name="Google Shape;96;p19"/>
          <p:cNvSpPr txBox="1">
            <a:spLocks noGrp="1"/>
          </p:cNvSpPr>
          <p:nvPr>
            <p:ph type="body" idx="2"/>
          </p:nvPr>
        </p:nvSpPr>
        <p:spPr>
          <a:xfrm>
            <a:off x="520867" y="2339367"/>
            <a:ext cx="11078000" cy="3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Char char="●"/>
              <a:defRPr sz="1733">
                <a:solidFill>
                  <a:schemeClr val="dk1"/>
                </a:solidFill>
                <a:latin typeface="+mj-lt"/>
              </a:defRPr>
            </a:lvl1pPr>
            <a:lvl2pPr marL="1219170" lvl="1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dk1"/>
                </a:solidFill>
              </a:defRPr>
            </a:lvl2pPr>
            <a:lvl3pPr marL="1828754" lvl="2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dk1"/>
                </a:solidFill>
              </a:defRPr>
            </a:lvl3pPr>
            <a:lvl4pPr marL="2438339" lvl="3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dk1"/>
                </a:solidFill>
              </a:defRPr>
            </a:lvl4pPr>
            <a:lvl5pPr marL="3047924" lvl="4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dk1"/>
                </a:solidFill>
              </a:defRPr>
            </a:lvl5pPr>
            <a:lvl6pPr marL="3657509" lvl="5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dk1"/>
                </a:solidFill>
              </a:defRPr>
            </a:lvl6pPr>
            <a:lvl7pPr marL="4267093" lvl="6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dk1"/>
                </a:solidFill>
              </a:defRPr>
            </a:lvl7pPr>
            <a:lvl8pPr marL="4876678" lvl="7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dk1"/>
                </a:solidFill>
              </a:defRPr>
            </a:lvl8pPr>
            <a:lvl9pPr marL="5486263" lvl="8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blue and grey logo&#10;&#10;AI-generated content may be incorrect.">
            <a:extLst>
              <a:ext uri="{FF2B5EF4-FFF2-40B4-BE49-F238E27FC236}">
                <a16:creationId xmlns:a16="http://schemas.microsoft.com/office/drawing/2014/main" id="{7B47207A-46BA-E7DF-5007-2C9DE5A86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90" y="6347663"/>
            <a:ext cx="1421439" cy="38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477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3">
  <p:cSld name="Blank 3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0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5"/>
                </a:solidFill>
                <a:latin typeface="+mj-l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00" name="Google Shape;100;p20"/>
          <p:cNvSpPr txBox="1">
            <a:spLocks noGrp="1"/>
          </p:cNvSpPr>
          <p:nvPr>
            <p:ph type="subTitle" idx="1"/>
          </p:nvPr>
        </p:nvSpPr>
        <p:spPr>
          <a:xfrm>
            <a:off x="519100" y="1742567"/>
            <a:ext cx="110104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300"/>
              <a:buNone/>
              <a:defRPr sz="1733" b="1">
                <a:solidFill>
                  <a:schemeClr val="accent4"/>
                </a:solidFill>
                <a:latin typeface="+mj-lt"/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1200">
                <a:solidFill>
                  <a:schemeClr val="accent3"/>
                </a:solidFill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1200">
                <a:solidFill>
                  <a:schemeClr val="accent3"/>
                </a:solidFill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1200">
                <a:solidFill>
                  <a:schemeClr val="accent3"/>
                </a:solidFill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1200">
                <a:solidFill>
                  <a:schemeClr val="accent3"/>
                </a:solidFill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1200">
                <a:solidFill>
                  <a:schemeClr val="accent3"/>
                </a:solidFill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1200">
                <a:solidFill>
                  <a:schemeClr val="accent3"/>
                </a:solidFill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1200">
                <a:solidFill>
                  <a:schemeClr val="accent3"/>
                </a:solidFill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1200">
                <a:solidFill>
                  <a:schemeClr val="accent3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01" name="Google Shape;101;p20"/>
          <p:cNvSpPr txBox="1">
            <a:spLocks noGrp="1"/>
          </p:cNvSpPr>
          <p:nvPr>
            <p:ph type="body" idx="2"/>
          </p:nvPr>
        </p:nvSpPr>
        <p:spPr>
          <a:xfrm>
            <a:off x="519100" y="2339367"/>
            <a:ext cx="11010400" cy="33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 sz="1733">
                <a:latin typeface="+mj-lt"/>
              </a:defRPr>
            </a:lvl1pPr>
            <a:lvl2pPr marL="1219170" lvl="1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○"/>
              <a:defRPr sz="1200"/>
            </a:lvl2pPr>
            <a:lvl3pPr marL="1828754" lvl="2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■"/>
              <a:defRPr sz="1200"/>
            </a:lvl3pPr>
            <a:lvl4pPr marL="2438339" lvl="3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  <a:defRPr sz="1200"/>
            </a:lvl4pPr>
            <a:lvl5pPr marL="3047924" lvl="4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○"/>
              <a:defRPr sz="1200"/>
            </a:lvl5pPr>
            <a:lvl6pPr marL="3657509" lvl="5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■"/>
              <a:defRPr sz="1200"/>
            </a:lvl6pPr>
            <a:lvl7pPr marL="4267093" lvl="6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  <a:defRPr sz="1200"/>
            </a:lvl7pPr>
            <a:lvl8pPr marL="4876678" lvl="7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○"/>
              <a:defRPr sz="1200"/>
            </a:lvl8pPr>
            <a:lvl9pPr marL="5486263" lvl="8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■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blue and grey logo&#10;&#10;AI-generated content may be incorrect.">
            <a:extLst>
              <a:ext uri="{FF2B5EF4-FFF2-40B4-BE49-F238E27FC236}">
                <a16:creationId xmlns:a16="http://schemas.microsoft.com/office/drawing/2014/main" id="{F606D514-3837-431A-2927-3F199603C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90" y="6347663"/>
            <a:ext cx="1421439" cy="38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92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body" idx="1"/>
          </p:nvPr>
        </p:nvSpPr>
        <p:spPr>
          <a:xfrm>
            <a:off x="642784" y="1599656"/>
            <a:ext cx="6554400" cy="43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3CC7C9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+mj-lt"/>
                <a:ea typeface="Karla"/>
                <a:cs typeface="Karla"/>
                <a:sym typeface="Karla"/>
              </a:defRPr>
            </a:lvl1pPr>
            <a:lvl2pPr marL="1219170" marR="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828754" marR="0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2438339" marR="0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1485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1485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1485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1485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2"/>
          </p:nvPr>
        </p:nvSpPr>
        <p:spPr>
          <a:xfrm>
            <a:off x="642785" y="682319"/>
            <a:ext cx="6554400" cy="8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 b="1">
                <a:solidFill>
                  <a:schemeClr val="accent1"/>
                </a:solidFill>
                <a:latin typeface="+mj-lt"/>
                <a:ea typeface="Poppins"/>
                <a:cs typeface="Poppins"/>
                <a:sym typeface="Poppins"/>
              </a:defRPr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Google Shape;15;p3"/>
          <p:cNvSpPr>
            <a:spLocks noGrp="1"/>
          </p:cNvSpPr>
          <p:nvPr>
            <p:ph type="pic" idx="3"/>
          </p:nvPr>
        </p:nvSpPr>
        <p:spPr>
          <a:xfrm>
            <a:off x="7832621" y="-157316"/>
            <a:ext cx="7433200" cy="758520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2" name="Picture 1" descr="A blue and grey logo&#10;&#10;AI-generated content may be incorrect.">
            <a:extLst>
              <a:ext uri="{FF2B5EF4-FFF2-40B4-BE49-F238E27FC236}">
                <a16:creationId xmlns:a16="http://schemas.microsoft.com/office/drawing/2014/main" id="{76196B04-23EF-9EEA-7A63-7A68827AA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90" y="6347663"/>
            <a:ext cx="1421439" cy="38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353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4">
  <p:cSld name="Main point 4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7433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  <a:latin typeface="+mj-l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07" name="Google Shape;107;p21"/>
          <p:cNvSpPr txBox="1">
            <a:spLocks noGrp="1"/>
          </p:cNvSpPr>
          <p:nvPr>
            <p:ph type="subTitle" idx="1"/>
          </p:nvPr>
        </p:nvSpPr>
        <p:spPr>
          <a:xfrm>
            <a:off x="520867" y="1742567"/>
            <a:ext cx="81788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None/>
              <a:defRPr sz="1733" b="1">
                <a:solidFill>
                  <a:schemeClr val="accent3"/>
                </a:solidFill>
                <a:latin typeface="+mj-lt"/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09" name="Google Shape;109;p21"/>
          <p:cNvSpPr txBox="1">
            <a:spLocks noGrp="1"/>
          </p:cNvSpPr>
          <p:nvPr>
            <p:ph type="body" idx="2"/>
          </p:nvPr>
        </p:nvSpPr>
        <p:spPr>
          <a:xfrm>
            <a:off x="520867" y="2340467"/>
            <a:ext cx="8648400" cy="30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300"/>
              <a:buChar char="●"/>
              <a:defRPr sz="1733">
                <a:solidFill>
                  <a:schemeClr val="dk1"/>
                </a:solidFill>
                <a:latin typeface="+mj-lt"/>
              </a:defRPr>
            </a:lvl1pPr>
            <a:lvl2pPr marL="1219170" lvl="1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○"/>
              <a:defRPr sz="1200">
                <a:solidFill>
                  <a:schemeClr val="dk1"/>
                </a:solidFill>
              </a:defRPr>
            </a:lvl2pPr>
            <a:lvl3pPr marL="1828754" lvl="2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■"/>
              <a:defRPr sz="1200">
                <a:solidFill>
                  <a:schemeClr val="dk1"/>
                </a:solidFill>
              </a:defRPr>
            </a:lvl3pPr>
            <a:lvl4pPr marL="2438339" lvl="3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●"/>
              <a:defRPr sz="1200">
                <a:solidFill>
                  <a:schemeClr val="dk1"/>
                </a:solidFill>
              </a:defRPr>
            </a:lvl4pPr>
            <a:lvl5pPr marL="3047924" lvl="4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○"/>
              <a:defRPr sz="1200">
                <a:solidFill>
                  <a:schemeClr val="dk1"/>
                </a:solidFill>
              </a:defRPr>
            </a:lvl5pPr>
            <a:lvl6pPr marL="3657509" lvl="5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■"/>
              <a:defRPr sz="1200">
                <a:solidFill>
                  <a:schemeClr val="dk1"/>
                </a:solidFill>
              </a:defRPr>
            </a:lvl6pPr>
            <a:lvl7pPr marL="4267093" lvl="6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●"/>
              <a:defRPr sz="1200">
                <a:solidFill>
                  <a:schemeClr val="dk1"/>
                </a:solidFill>
              </a:defRPr>
            </a:lvl7pPr>
            <a:lvl8pPr marL="4876678" lvl="7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○"/>
              <a:defRPr sz="1200">
                <a:solidFill>
                  <a:schemeClr val="dk1"/>
                </a:solidFill>
              </a:defRPr>
            </a:lvl8pPr>
            <a:lvl9pPr marL="5486263" lvl="8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6504F57-D2B8-AB2A-1C99-E0811ECC88B6}"/>
              </a:ext>
            </a:extLst>
          </p:cNvPr>
          <p:cNvGrpSpPr/>
          <p:nvPr/>
        </p:nvGrpSpPr>
        <p:grpSpPr>
          <a:xfrm>
            <a:off x="7292318" y="3598091"/>
            <a:ext cx="6781801" cy="5418152"/>
            <a:chOff x="4157675" y="1583267"/>
            <a:chExt cx="5086351" cy="4063614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F1404EAD-91F2-A5DA-9C42-7A1AAB7D742F}"/>
                </a:ext>
              </a:extLst>
            </p:cNvPr>
            <p:cNvSpPr/>
            <p:nvPr/>
          </p:nvSpPr>
          <p:spPr>
            <a:xfrm>
              <a:off x="5632608" y="1583267"/>
              <a:ext cx="3611418" cy="361141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B009D54-805F-A9F5-E899-396167DFA608}"/>
                </a:ext>
              </a:extLst>
            </p:cNvPr>
            <p:cNvSpPr/>
            <p:nvPr/>
          </p:nvSpPr>
          <p:spPr>
            <a:xfrm>
              <a:off x="4157675" y="3035531"/>
              <a:ext cx="2611350" cy="26113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5" name="Picture 4" descr="A blue and grey logo&#10;&#10;AI-generated content may be incorrect.">
            <a:extLst>
              <a:ext uri="{FF2B5EF4-FFF2-40B4-BE49-F238E27FC236}">
                <a16:creationId xmlns:a16="http://schemas.microsoft.com/office/drawing/2014/main" id="{E01E718D-6D81-9B93-9B91-B00C1FBF8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90" y="6347663"/>
            <a:ext cx="1421439" cy="38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111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hort List + Image">
  <p:cSld name="Short List + Image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  <a:latin typeface="+mj-l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12" name="Google Shape;112;p22"/>
          <p:cNvSpPr/>
          <p:nvPr/>
        </p:nvSpPr>
        <p:spPr>
          <a:xfrm>
            <a:off x="0" y="5823467"/>
            <a:ext cx="12192000" cy="1034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2"/>
          <p:cNvSpPr>
            <a:spLocks noGrp="1"/>
          </p:cNvSpPr>
          <p:nvPr>
            <p:ph type="pic" idx="2"/>
          </p:nvPr>
        </p:nvSpPr>
        <p:spPr>
          <a:xfrm>
            <a:off x="4291967" y="1809400"/>
            <a:ext cx="3239200" cy="3239200"/>
          </a:xfrm>
          <a:prstGeom prst="ellipse">
            <a:avLst/>
          </a:prstGeom>
          <a:noFill/>
          <a:ln>
            <a:noFill/>
          </a:ln>
          <a:effectLst/>
        </p:spPr>
      </p:sp>
      <p:sp>
        <p:nvSpPr>
          <p:cNvPr id="115" name="Google Shape;115;p22"/>
          <p:cNvSpPr txBox="1">
            <a:spLocks noGrp="1"/>
          </p:cNvSpPr>
          <p:nvPr>
            <p:ph type="subTitle" idx="1"/>
          </p:nvPr>
        </p:nvSpPr>
        <p:spPr>
          <a:xfrm>
            <a:off x="406067" y="1864400"/>
            <a:ext cx="37716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16" name="Google Shape;116;p22"/>
          <p:cNvSpPr txBox="1">
            <a:spLocks noGrp="1"/>
          </p:cNvSpPr>
          <p:nvPr>
            <p:ph type="body" idx="3"/>
          </p:nvPr>
        </p:nvSpPr>
        <p:spPr>
          <a:xfrm>
            <a:off x="406067" y="2460733"/>
            <a:ext cx="3771600" cy="23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Char char="●"/>
              <a:defRPr sz="1733">
                <a:solidFill>
                  <a:schemeClr val="dk1"/>
                </a:solidFill>
                <a:latin typeface="+mj-lt"/>
              </a:defRPr>
            </a:lvl1pPr>
            <a:lvl2pPr marL="1219170" lvl="1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dk1"/>
                </a:solidFill>
              </a:defRPr>
            </a:lvl2pPr>
            <a:lvl3pPr marL="1828754" lvl="2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dk1"/>
                </a:solidFill>
              </a:defRPr>
            </a:lvl3pPr>
            <a:lvl4pPr marL="2438339" lvl="3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dk1"/>
                </a:solidFill>
              </a:defRPr>
            </a:lvl4pPr>
            <a:lvl5pPr marL="3047924" lvl="4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dk1"/>
                </a:solidFill>
              </a:defRPr>
            </a:lvl5pPr>
            <a:lvl6pPr marL="3657509" lvl="5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dk1"/>
                </a:solidFill>
              </a:defRPr>
            </a:lvl6pPr>
            <a:lvl7pPr marL="4267093" lvl="6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dk1"/>
                </a:solidFill>
              </a:defRPr>
            </a:lvl7pPr>
            <a:lvl8pPr marL="4876678" lvl="7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dk1"/>
                </a:solidFill>
              </a:defRPr>
            </a:lvl8pPr>
            <a:lvl9pPr marL="5486263" lvl="8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7" name="Google Shape;117;p22"/>
          <p:cNvSpPr txBox="1">
            <a:spLocks noGrp="1"/>
          </p:cNvSpPr>
          <p:nvPr>
            <p:ph type="subTitle" idx="4"/>
          </p:nvPr>
        </p:nvSpPr>
        <p:spPr>
          <a:xfrm>
            <a:off x="7645467" y="1864400"/>
            <a:ext cx="4242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body" idx="5"/>
          </p:nvPr>
        </p:nvSpPr>
        <p:spPr>
          <a:xfrm>
            <a:off x="7645467" y="2473433"/>
            <a:ext cx="4242000" cy="23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Char char="●"/>
              <a:defRPr sz="1733">
                <a:solidFill>
                  <a:schemeClr val="dk1"/>
                </a:solidFill>
                <a:latin typeface="+mj-lt"/>
              </a:defRPr>
            </a:lvl1pPr>
            <a:lvl2pPr marL="1219170" lvl="1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dk1"/>
                </a:solidFill>
              </a:defRPr>
            </a:lvl2pPr>
            <a:lvl3pPr marL="1828754" lvl="2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dk1"/>
                </a:solidFill>
              </a:defRPr>
            </a:lvl3pPr>
            <a:lvl4pPr marL="2438339" lvl="3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dk1"/>
                </a:solidFill>
              </a:defRPr>
            </a:lvl4pPr>
            <a:lvl5pPr marL="3047924" lvl="4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dk1"/>
                </a:solidFill>
              </a:defRPr>
            </a:lvl5pPr>
            <a:lvl6pPr marL="3657509" lvl="5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dk1"/>
                </a:solidFill>
              </a:defRPr>
            </a:lvl6pPr>
            <a:lvl7pPr marL="4267093" lvl="6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dk1"/>
                </a:solidFill>
              </a:defRPr>
            </a:lvl7pPr>
            <a:lvl8pPr marL="4876678" lvl="7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dk1"/>
                </a:solidFill>
              </a:defRPr>
            </a:lvl8pPr>
            <a:lvl9pPr marL="5486263" lvl="8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B145B34D-2196-4E7D-5289-B4251321F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174" y="6110216"/>
            <a:ext cx="1695268" cy="46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37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 point 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7433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  <a:latin typeface="+mj-l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24" name="Google Shape;124;p23"/>
          <p:cNvSpPr>
            <a:spLocks noGrp="1"/>
          </p:cNvSpPr>
          <p:nvPr>
            <p:ph type="pic" idx="2"/>
          </p:nvPr>
        </p:nvSpPr>
        <p:spPr>
          <a:xfrm>
            <a:off x="609667" y="1844168"/>
            <a:ext cx="3594000" cy="3594000"/>
          </a:xfrm>
          <a:prstGeom prst="ellipse">
            <a:avLst/>
          </a:prstGeom>
          <a:noFill/>
          <a:ln>
            <a:noFill/>
          </a:ln>
          <a:effectLst/>
        </p:spPr>
      </p:sp>
      <p:sp>
        <p:nvSpPr>
          <p:cNvPr id="125" name="Google Shape;125;p23"/>
          <p:cNvSpPr txBox="1">
            <a:spLocks noGrp="1"/>
          </p:cNvSpPr>
          <p:nvPr>
            <p:ph type="subTitle" idx="1"/>
          </p:nvPr>
        </p:nvSpPr>
        <p:spPr>
          <a:xfrm>
            <a:off x="4661067" y="1844167"/>
            <a:ext cx="45588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 b="1">
                <a:solidFill>
                  <a:schemeClr val="accent4"/>
                </a:solidFill>
                <a:latin typeface="+mj-lt"/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3"/>
          </p:nvPr>
        </p:nvSpPr>
        <p:spPr>
          <a:xfrm>
            <a:off x="4661167" y="2448167"/>
            <a:ext cx="5334000" cy="3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Char char="●"/>
              <a:defRPr sz="1733">
                <a:solidFill>
                  <a:schemeClr val="dk1"/>
                </a:solidFill>
                <a:latin typeface="+mj-lt"/>
              </a:defRPr>
            </a:lvl1pPr>
            <a:lvl2pPr marL="1219170" lvl="1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dk1"/>
                </a:solidFill>
              </a:defRPr>
            </a:lvl2pPr>
            <a:lvl3pPr marL="1828754" lvl="2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dk1"/>
                </a:solidFill>
              </a:defRPr>
            </a:lvl3pPr>
            <a:lvl4pPr marL="2438339" lvl="3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dk1"/>
                </a:solidFill>
              </a:defRPr>
            </a:lvl4pPr>
            <a:lvl5pPr marL="3047924" lvl="4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dk1"/>
                </a:solidFill>
              </a:defRPr>
            </a:lvl5pPr>
            <a:lvl6pPr marL="3657509" lvl="5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dk1"/>
                </a:solidFill>
              </a:defRPr>
            </a:lvl6pPr>
            <a:lvl7pPr marL="4267093" lvl="6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dk1"/>
                </a:solidFill>
              </a:defRPr>
            </a:lvl7pPr>
            <a:lvl8pPr marL="4876678" lvl="7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dk1"/>
                </a:solidFill>
              </a:defRPr>
            </a:lvl8pPr>
            <a:lvl9pPr marL="5486263" lvl="8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62C5A8E-FEFB-1CAF-5D7D-6637BDD781B6}"/>
              </a:ext>
            </a:extLst>
          </p:cNvPr>
          <p:cNvGrpSpPr/>
          <p:nvPr/>
        </p:nvGrpSpPr>
        <p:grpSpPr>
          <a:xfrm>
            <a:off x="8863856" y="-1814245"/>
            <a:ext cx="5628979" cy="4815224"/>
            <a:chOff x="5022292" y="-51670"/>
            <a:chExt cx="4221734" cy="3611418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947BF47-6CC8-97E4-1D08-5EF1661D9A7F}"/>
                </a:ext>
              </a:extLst>
            </p:cNvPr>
            <p:cNvSpPr/>
            <p:nvPr/>
          </p:nvSpPr>
          <p:spPr>
            <a:xfrm>
              <a:off x="5632608" y="-51670"/>
              <a:ext cx="3611418" cy="361141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9A034AA-E832-3FE1-42BB-2AFC354FC9CA}"/>
                </a:ext>
              </a:extLst>
            </p:cNvPr>
            <p:cNvSpPr/>
            <p:nvPr/>
          </p:nvSpPr>
          <p:spPr>
            <a:xfrm>
              <a:off x="5022292" y="899066"/>
              <a:ext cx="1220631" cy="12206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5" name="Picture 4" descr="A blue and grey logo&#10;&#10;AI-generated content may be incorrect.">
            <a:extLst>
              <a:ext uri="{FF2B5EF4-FFF2-40B4-BE49-F238E27FC236}">
                <a16:creationId xmlns:a16="http://schemas.microsoft.com/office/drawing/2014/main" id="{7034FFCA-D67E-285F-30FD-706CC3783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90" y="6347663"/>
            <a:ext cx="1421439" cy="38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98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163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  <a:latin typeface="+mj-l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subTitle" idx="1"/>
          </p:nvPr>
        </p:nvSpPr>
        <p:spPr>
          <a:xfrm>
            <a:off x="517200" y="1742567"/>
            <a:ext cx="111632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None/>
              <a:defRPr sz="1733" b="1">
                <a:solidFill>
                  <a:schemeClr val="accent3"/>
                </a:solidFill>
                <a:latin typeface="+mj-lt"/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1200">
                <a:solidFill>
                  <a:schemeClr val="accent3"/>
                </a:solidFill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1200">
                <a:solidFill>
                  <a:schemeClr val="accent3"/>
                </a:solidFill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1200">
                <a:solidFill>
                  <a:schemeClr val="accent3"/>
                </a:solidFill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1200">
                <a:solidFill>
                  <a:schemeClr val="accent3"/>
                </a:solidFill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1200">
                <a:solidFill>
                  <a:schemeClr val="accent3"/>
                </a:solidFill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1200">
                <a:solidFill>
                  <a:schemeClr val="accent3"/>
                </a:solidFill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1200">
                <a:solidFill>
                  <a:schemeClr val="accent3"/>
                </a:solidFill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1200">
                <a:solidFill>
                  <a:schemeClr val="accent3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3" name="Google Shape;133;p24"/>
          <p:cNvSpPr txBox="1">
            <a:spLocks noGrp="1"/>
          </p:cNvSpPr>
          <p:nvPr>
            <p:ph type="body" idx="2"/>
          </p:nvPr>
        </p:nvSpPr>
        <p:spPr>
          <a:xfrm>
            <a:off x="517200" y="2339367"/>
            <a:ext cx="11230400" cy="3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300"/>
              <a:buChar char="●"/>
              <a:defRPr sz="1733">
                <a:solidFill>
                  <a:schemeClr val="dk1"/>
                </a:solidFill>
                <a:latin typeface="+mj-lt"/>
              </a:defRPr>
            </a:lvl1pPr>
            <a:lvl2pPr marL="1219170" lvl="1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○"/>
              <a:defRPr sz="1200">
                <a:solidFill>
                  <a:schemeClr val="dk1"/>
                </a:solidFill>
              </a:defRPr>
            </a:lvl2pPr>
            <a:lvl3pPr marL="1828754" lvl="2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■"/>
              <a:defRPr sz="1200">
                <a:solidFill>
                  <a:schemeClr val="dk1"/>
                </a:solidFill>
              </a:defRPr>
            </a:lvl3pPr>
            <a:lvl4pPr marL="2438339" lvl="3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●"/>
              <a:defRPr sz="1200">
                <a:solidFill>
                  <a:schemeClr val="dk1"/>
                </a:solidFill>
              </a:defRPr>
            </a:lvl4pPr>
            <a:lvl5pPr marL="3047924" lvl="4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○"/>
              <a:defRPr sz="1200">
                <a:solidFill>
                  <a:schemeClr val="dk1"/>
                </a:solidFill>
              </a:defRPr>
            </a:lvl5pPr>
            <a:lvl6pPr marL="3657509" lvl="5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■"/>
              <a:defRPr sz="1200">
                <a:solidFill>
                  <a:schemeClr val="dk1"/>
                </a:solidFill>
              </a:defRPr>
            </a:lvl6pPr>
            <a:lvl7pPr marL="4267093" lvl="6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●"/>
              <a:defRPr sz="1200">
                <a:solidFill>
                  <a:schemeClr val="dk1"/>
                </a:solidFill>
              </a:defRPr>
            </a:lvl7pPr>
            <a:lvl8pPr marL="4876678" lvl="7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○"/>
              <a:defRPr sz="1200">
                <a:solidFill>
                  <a:schemeClr val="dk1"/>
                </a:solidFill>
              </a:defRPr>
            </a:lvl8pPr>
            <a:lvl9pPr marL="5486263" lvl="8" indent="-38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blue and grey logo&#10;&#10;AI-generated content may be incorrect.">
            <a:extLst>
              <a:ext uri="{FF2B5EF4-FFF2-40B4-BE49-F238E27FC236}">
                <a16:creationId xmlns:a16="http://schemas.microsoft.com/office/drawing/2014/main" id="{D49CD8CE-B9F0-61FE-4FB2-4B8E0CEDF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90" y="6347663"/>
            <a:ext cx="1421439" cy="38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202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latin typeface="+mj-lt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blue and grey logo&#10;&#10;AI-generated content may be incorrect.">
            <a:extLst>
              <a:ext uri="{FF2B5EF4-FFF2-40B4-BE49-F238E27FC236}">
                <a16:creationId xmlns:a16="http://schemas.microsoft.com/office/drawing/2014/main" id="{3A2A6CE5-7D82-585F-B9FA-60F265507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90" y="6347663"/>
            <a:ext cx="1421439" cy="38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244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4">
  <p:cSld name="BLANK_4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0960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 Layout 2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>
            <a:spLocks noGrp="1"/>
          </p:cNvSpPr>
          <p:nvPr>
            <p:ph type="pic" idx="2"/>
          </p:nvPr>
        </p:nvSpPr>
        <p:spPr>
          <a:xfrm>
            <a:off x="-3086733" y="-508700"/>
            <a:ext cx="8370000" cy="8370000"/>
          </a:xfrm>
          <a:prstGeom prst="ellipse">
            <a:avLst/>
          </a:prstGeom>
          <a:noFill/>
          <a:ln>
            <a:noFill/>
          </a:ln>
          <a:effectLst/>
        </p:spPr>
      </p:sp>
      <p:sp>
        <p:nvSpPr>
          <p:cNvPr id="142" name="Google Shape;142;p27"/>
          <p:cNvSpPr txBox="1"/>
          <p:nvPr/>
        </p:nvSpPr>
        <p:spPr>
          <a:xfrm>
            <a:off x="5880100" y="3332019"/>
            <a:ext cx="5981600" cy="1149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" sz="5867" b="1" i="0" u="none" strike="noStrike" cap="none">
                <a:solidFill>
                  <a:schemeClr val="accent1"/>
                </a:solidFill>
                <a:latin typeface="+mj-lt"/>
                <a:ea typeface="Poppins"/>
                <a:cs typeface="Poppins"/>
                <a:sym typeface="Poppins"/>
              </a:rPr>
              <a:t>Thank You</a:t>
            </a:r>
            <a:endParaRPr sz="5867" b="1" i="0" u="none" strike="noStrike" cap="none">
              <a:solidFill>
                <a:schemeClr val="accent1"/>
              </a:solidFill>
              <a:latin typeface="+mj-lt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4405697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 txBox="1">
            <a:spLocks noGrp="1"/>
          </p:cNvSpPr>
          <p:nvPr>
            <p:ph type="ctrTitle"/>
          </p:nvPr>
        </p:nvSpPr>
        <p:spPr>
          <a:xfrm>
            <a:off x="5539433" y="2646680"/>
            <a:ext cx="6097200" cy="176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 b="1" i="0">
                <a:solidFill>
                  <a:schemeClr val="accent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 b="1">
                <a:solidFill>
                  <a:schemeClr val="accen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46" name="Google Shape;146;p28"/>
          <p:cNvSpPr>
            <a:spLocks noGrp="1"/>
          </p:cNvSpPr>
          <p:nvPr>
            <p:ph type="pic" idx="2"/>
          </p:nvPr>
        </p:nvSpPr>
        <p:spPr>
          <a:xfrm>
            <a:off x="-3594733" y="-496000"/>
            <a:ext cx="8370000" cy="8370000"/>
          </a:xfrm>
          <a:prstGeom prst="ellipse">
            <a:avLst/>
          </a:prstGeom>
          <a:noFill/>
          <a:ln>
            <a:noFill/>
          </a:ln>
          <a:effectLst/>
        </p:spPr>
      </p:sp>
      <p:sp>
        <p:nvSpPr>
          <p:cNvPr id="148" name="Google Shape;148;p28"/>
          <p:cNvSpPr txBox="1">
            <a:spLocks noGrp="1"/>
          </p:cNvSpPr>
          <p:nvPr>
            <p:ph type="subTitle" idx="1"/>
          </p:nvPr>
        </p:nvSpPr>
        <p:spPr>
          <a:xfrm>
            <a:off x="5539433" y="4509347"/>
            <a:ext cx="56900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 b="0">
                <a:solidFill>
                  <a:schemeClr val="accent2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29600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 image 6 (custom)">
  <p:cSld name="Side image 6 (custom)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9"/>
          <p:cNvSpPr>
            <a:spLocks noGrp="1"/>
          </p:cNvSpPr>
          <p:nvPr>
            <p:ph type="pic" idx="2"/>
          </p:nvPr>
        </p:nvSpPr>
        <p:spPr>
          <a:xfrm>
            <a:off x="7620000" y="0"/>
            <a:ext cx="457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54" name="Google Shape;154;p2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670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55" name="Google Shape;155;p29"/>
          <p:cNvSpPr txBox="1">
            <a:spLocks noGrp="1"/>
          </p:cNvSpPr>
          <p:nvPr>
            <p:ph type="body" idx="1"/>
          </p:nvPr>
        </p:nvSpPr>
        <p:spPr>
          <a:xfrm>
            <a:off x="415600" y="2340467"/>
            <a:ext cx="6705600" cy="34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Karla"/>
              <a:buChar char="●"/>
              <a:defRPr>
                <a:latin typeface="+mj-lt"/>
                <a:ea typeface="Karla"/>
                <a:cs typeface="Karla"/>
                <a:sym typeface="Karla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Karla"/>
              <a:buChar char="○"/>
              <a:defRPr>
                <a:latin typeface="Karla"/>
                <a:ea typeface="Karla"/>
                <a:cs typeface="Karla"/>
                <a:sym typeface="Karla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Karla"/>
              <a:buChar char="■"/>
              <a:defRPr>
                <a:latin typeface="Karla"/>
                <a:ea typeface="Karla"/>
                <a:cs typeface="Karla"/>
                <a:sym typeface="Karla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Karla"/>
              <a:buChar char="●"/>
              <a:defRPr>
                <a:latin typeface="Karla"/>
                <a:ea typeface="Karla"/>
                <a:cs typeface="Karla"/>
                <a:sym typeface="Karla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Karla"/>
              <a:buChar char="○"/>
              <a:defRPr>
                <a:latin typeface="Karla"/>
                <a:ea typeface="Karla"/>
                <a:cs typeface="Karla"/>
                <a:sym typeface="Karla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Karla"/>
              <a:buChar char="■"/>
              <a:defRPr>
                <a:latin typeface="Karla"/>
                <a:ea typeface="Karla"/>
                <a:cs typeface="Karla"/>
                <a:sym typeface="Karla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Karla"/>
              <a:buChar char="●"/>
              <a:defRPr>
                <a:latin typeface="Karla"/>
                <a:ea typeface="Karla"/>
                <a:cs typeface="Karla"/>
                <a:sym typeface="Karla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Karla"/>
              <a:buChar char="○"/>
              <a:defRPr>
                <a:latin typeface="Karla"/>
                <a:ea typeface="Karla"/>
                <a:cs typeface="Karla"/>
                <a:sym typeface="Karla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Karla"/>
              <a:buChar char="■"/>
              <a:defRPr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6" name="Google Shape;156;p29"/>
          <p:cNvSpPr txBox="1">
            <a:spLocks noGrp="1"/>
          </p:cNvSpPr>
          <p:nvPr>
            <p:ph type="subTitle" idx="3"/>
          </p:nvPr>
        </p:nvSpPr>
        <p:spPr>
          <a:xfrm>
            <a:off x="415596" y="1732972"/>
            <a:ext cx="67056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 b="1">
                <a:solidFill>
                  <a:schemeClr val="accent3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pic>
        <p:nvPicPr>
          <p:cNvPr id="2" name="Picture 1" descr="A blue and grey logo&#10;&#10;AI-generated content may be incorrect.">
            <a:extLst>
              <a:ext uri="{FF2B5EF4-FFF2-40B4-BE49-F238E27FC236}">
                <a16:creationId xmlns:a16="http://schemas.microsoft.com/office/drawing/2014/main" id="{02EF21C7-4C1E-9145-9B1E-B8AA39B0C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90" y="6347663"/>
            <a:ext cx="1421439" cy="38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436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_2">
  <p:cSld name="SECTION_HEADER_2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3EEEDB-EC8F-9FAB-4CCC-FCC460A4F4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9" name="Google Shape;159;p30"/>
          <p:cNvSpPr txBox="1">
            <a:spLocks noGrp="1"/>
          </p:cNvSpPr>
          <p:nvPr>
            <p:ph type="ctrTitle"/>
          </p:nvPr>
        </p:nvSpPr>
        <p:spPr>
          <a:xfrm>
            <a:off x="641405" y="2576740"/>
            <a:ext cx="60972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 b="0">
                <a:solidFill>
                  <a:schemeClr val="lt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0" name="Google Shape;160;p30"/>
          <p:cNvSpPr>
            <a:spLocks noGrp="1"/>
          </p:cNvSpPr>
          <p:nvPr>
            <p:ph type="pic" idx="2"/>
          </p:nvPr>
        </p:nvSpPr>
        <p:spPr>
          <a:xfrm>
            <a:off x="6738605" y="-756000"/>
            <a:ext cx="8370000" cy="8370000"/>
          </a:xfrm>
          <a:prstGeom prst="ellipse">
            <a:avLst/>
          </a:prstGeom>
          <a:noFill/>
          <a:ln>
            <a:noFill/>
          </a:ln>
          <a:effectLst/>
        </p:spPr>
      </p:sp>
    </p:spTree>
    <p:extLst>
      <p:ext uri="{BB962C8B-B14F-4D97-AF65-F5344CB8AC3E}">
        <p14:creationId xmlns:p14="http://schemas.microsoft.com/office/powerpoint/2010/main" val="2782918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and Content">
  <p:cSld name="11_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642784" y="682319"/>
            <a:ext cx="10028400" cy="8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 b="1">
                <a:solidFill>
                  <a:schemeClr val="accent1"/>
                </a:solidFill>
                <a:latin typeface="+mj-lt"/>
                <a:ea typeface="Poppins"/>
                <a:cs typeface="Poppins"/>
                <a:sym typeface="Poppins"/>
              </a:defRPr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Google Shape;18;p4"/>
          <p:cNvSpPr/>
          <p:nvPr/>
        </p:nvSpPr>
        <p:spPr>
          <a:xfrm>
            <a:off x="0" y="6168405"/>
            <a:ext cx="12192000" cy="689600"/>
          </a:xfrm>
          <a:prstGeom prst="rect">
            <a:avLst/>
          </a:prstGeom>
          <a:solidFill>
            <a:srgbClr val="194766"/>
          </a:solidFill>
          <a:ln w="25400" cap="flat" cmpd="sng">
            <a:solidFill>
              <a:srgbClr val="1947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2"/>
          </p:nvPr>
        </p:nvSpPr>
        <p:spPr>
          <a:xfrm>
            <a:off x="642784" y="1599656"/>
            <a:ext cx="10028400" cy="3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3CC7C9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+mj-lt"/>
                <a:ea typeface="Karla"/>
                <a:cs typeface="Karla"/>
                <a:sym typeface="Karla"/>
              </a:defRPr>
            </a:lvl1pPr>
            <a:lvl2pPr marL="1219170" marR="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828754" marR="0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2438339" marR="0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1485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1485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1485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1485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1F3F77D5-6428-7C28-F632-45F9EA26A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174" y="6300874"/>
            <a:ext cx="1695268" cy="46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14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hort List + Image 1">
  <p:cSld name="Short List + Image 1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4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4" name="Google Shape;164;p31"/>
          <p:cNvSpPr/>
          <p:nvPr/>
        </p:nvSpPr>
        <p:spPr>
          <a:xfrm>
            <a:off x="0" y="5823467"/>
            <a:ext cx="12192000" cy="1034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1"/>
          <p:cNvSpPr>
            <a:spLocks noGrp="1"/>
          </p:cNvSpPr>
          <p:nvPr>
            <p:ph type="pic" idx="2"/>
          </p:nvPr>
        </p:nvSpPr>
        <p:spPr>
          <a:xfrm>
            <a:off x="4476400" y="1809400"/>
            <a:ext cx="3239200" cy="3239200"/>
          </a:xfrm>
          <a:prstGeom prst="ellipse">
            <a:avLst/>
          </a:prstGeom>
          <a:noFill/>
          <a:ln>
            <a:noFill/>
          </a:ln>
          <a:effectLst/>
        </p:spPr>
      </p:sp>
      <p:sp>
        <p:nvSpPr>
          <p:cNvPr id="167" name="Google Shape;167;p31"/>
          <p:cNvSpPr txBox="1">
            <a:spLocks noGrp="1"/>
          </p:cNvSpPr>
          <p:nvPr>
            <p:ph type="subTitle" idx="1"/>
          </p:nvPr>
        </p:nvSpPr>
        <p:spPr>
          <a:xfrm>
            <a:off x="406067" y="1661200"/>
            <a:ext cx="37792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 b="1">
                <a:solidFill>
                  <a:schemeClr val="accent3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9" name="Google Shape;169;p31"/>
          <p:cNvSpPr txBox="1">
            <a:spLocks noGrp="1"/>
          </p:cNvSpPr>
          <p:nvPr>
            <p:ph type="subTitle" idx="3"/>
          </p:nvPr>
        </p:nvSpPr>
        <p:spPr>
          <a:xfrm>
            <a:off x="7803533" y="1661200"/>
            <a:ext cx="40672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 b="1">
                <a:solidFill>
                  <a:schemeClr val="accent3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0" name="Google Shape;170;p31"/>
          <p:cNvSpPr txBox="1">
            <a:spLocks noGrp="1"/>
          </p:cNvSpPr>
          <p:nvPr>
            <p:ph type="body" idx="4"/>
          </p:nvPr>
        </p:nvSpPr>
        <p:spPr>
          <a:xfrm>
            <a:off x="415600" y="2258000"/>
            <a:ext cx="3779200" cy="2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867">
                <a:solidFill>
                  <a:schemeClr val="dk1"/>
                </a:solidFill>
                <a:latin typeface="+mj-lt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 sz="1867">
                <a:solidFill>
                  <a:schemeClr val="dk1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 sz="1867">
                <a:solidFill>
                  <a:schemeClr val="dk1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867">
                <a:solidFill>
                  <a:schemeClr val="dk1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 sz="1867">
                <a:solidFill>
                  <a:schemeClr val="dk1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 sz="1867">
                <a:solidFill>
                  <a:schemeClr val="dk1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867">
                <a:solidFill>
                  <a:schemeClr val="dk1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 sz="1867">
                <a:solidFill>
                  <a:schemeClr val="dk1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 sz="1867">
                <a:solidFill>
                  <a:schemeClr val="dk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1" name="Google Shape;171;p31"/>
          <p:cNvSpPr txBox="1">
            <a:spLocks noGrp="1"/>
          </p:cNvSpPr>
          <p:nvPr>
            <p:ph type="body" idx="5"/>
          </p:nvPr>
        </p:nvSpPr>
        <p:spPr>
          <a:xfrm>
            <a:off x="7803533" y="2258000"/>
            <a:ext cx="4067200" cy="2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Karla"/>
              <a:buChar char="●"/>
              <a:defRPr sz="1867">
                <a:solidFill>
                  <a:schemeClr val="dk1"/>
                </a:solidFill>
                <a:latin typeface="+mj-lt"/>
                <a:ea typeface="Karla"/>
                <a:cs typeface="Karla"/>
                <a:sym typeface="Karla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Karla"/>
              <a:buChar char="○"/>
              <a:defRPr sz="1867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Karla"/>
              <a:buChar char="■"/>
              <a:defRPr sz="1867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Karla"/>
              <a:buChar char="●"/>
              <a:defRPr sz="1867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Karla"/>
              <a:buChar char="○"/>
              <a:defRPr sz="1867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Karla"/>
              <a:buChar char="■"/>
              <a:defRPr sz="1867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Karla"/>
              <a:buChar char="●"/>
              <a:defRPr sz="1867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Karla"/>
              <a:buChar char="○"/>
              <a:defRPr sz="1867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Karla"/>
              <a:buChar char="■"/>
              <a:defRPr sz="1867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718FD1C1-AB81-A2B7-84ED-2E15BE2C1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174" y="6110216"/>
            <a:ext cx="1695268" cy="46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857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4 1">
  <p:cSld name="Main point 4 1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3D3A84C-8E56-90CD-8E3B-3A3BD26CD837}"/>
              </a:ext>
            </a:extLst>
          </p:cNvPr>
          <p:cNvGrpSpPr/>
          <p:nvPr/>
        </p:nvGrpSpPr>
        <p:grpSpPr>
          <a:xfrm>
            <a:off x="8499204" y="3429000"/>
            <a:ext cx="6781801" cy="5418152"/>
            <a:chOff x="4157675" y="1583267"/>
            <a:chExt cx="5086351" cy="406361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B2CBBEA-7224-E480-D9F0-A15F115BBDCF}"/>
                </a:ext>
              </a:extLst>
            </p:cNvPr>
            <p:cNvSpPr/>
            <p:nvPr/>
          </p:nvSpPr>
          <p:spPr>
            <a:xfrm>
              <a:off x="5632608" y="1583267"/>
              <a:ext cx="3611418" cy="361141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731C219-8B04-8778-64AA-90985B92FE5D}"/>
                </a:ext>
              </a:extLst>
            </p:cNvPr>
            <p:cNvSpPr/>
            <p:nvPr/>
          </p:nvSpPr>
          <p:spPr>
            <a:xfrm>
              <a:off x="4157675" y="3035531"/>
              <a:ext cx="2611350" cy="26113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75" name="Google Shape;175;p3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29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6" name="Google Shape;176;p32"/>
          <p:cNvSpPr txBox="1">
            <a:spLocks noGrp="1"/>
          </p:cNvSpPr>
          <p:nvPr>
            <p:ph type="subTitle" idx="1"/>
          </p:nvPr>
        </p:nvSpPr>
        <p:spPr>
          <a:xfrm>
            <a:off x="415600" y="1742567"/>
            <a:ext cx="113608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8" name="Google Shape;178;p32"/>
          <p:cNvSpPr txBox="1">
            <a:spLocks noGrp="1"/>
          </p:cNvSpPr>
          <p:nvPr>
            <p:ph type="body" idx="2"/>
          </p:nvPr>
        </p:nvSpPr>
        <p:spPr>
          <a:xfrm>
            <a:off x="415600" y="2340467"/>
            <a:ext cx="11360800" cy="30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blue and grey logo&#10;&#10;AI-generated content may be incorrect.">
            <a:extLst>
              <a:ext uri="{FF2B5EF4-FFF2-40B4-BE49-F238E27FC236}">
                <a16:creationId xmlns:a16="http://schemas.microsoft.com/office/drawing/2014/main" id="{A00E0442-80F1-4728-580C-C7C62982E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90" y="6347663"/>
            <a:ext cx="1421439" cy="38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199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ackground 2">
  <p:cSld name="Full background 2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105" y="1"/>
            <a:ext cx="12165787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4766">
              <a:alpha val="69270"/>
            </a:srgbClr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3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>
                <a:solidFill>
                  <a:schemeClr val="lt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5" name="Google Shape;185;p33"/>
          <p:cNvSpPr txBox="1">
            <a:spLocks noGrp="1"/>
          </p:cNvSpPr>
          <p:nvPr>
            <p:ph type="subTitle" idx="1"/>
          </p:nvPr>
        </p:nvSpPr>
        <p:spPr>
          <a:xfrm>
            <a:off x="415600" y="1750851"/>
            <a:ext cx="112556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 b="1">
                <a:solidFill>
                  <a:schemeClr val="accent3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6" name="Google Shape;186;p33"/>
          <p:cNvSpPr txBox="1">
            <a:spLocks noGrp="1"/>
          </p:cNvSpPr>
          <p:nvPr>
            <p:ph type="body" idx="2"/>
          </p:nvPr>
        </p:nvSpPr>
        <p:spPr>
          <a:xfrm>
            <a:off x="415600" y="2347651"/>
            <a:ext cx="11255600" cy="35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  <a:latin typeface="+mj-lt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A1FE04EF-1E0F-531E-CDF6-3CC6CDB1B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4174" y="6300874"/>
            <a:ext cx="1695268" cy="46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904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ghlight 1">
  <p:cSld name="Highlight 1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4"/>
          <p:cNvSpPr txBox="1">
            <a:spLocks noGrp="1"/>
          </p:cNvSpPr>
          <p:nvPr>
            <p:ph type="title"/>
          </p:nvPr>
        </p:nvSpPr>
        <p:spPr>
          <a:xfrm>
            <a:off x="561000" y="3466800"/>
            <a:ext cx="9250000" cy="27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264279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Main point 2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5"/>
          <p:cNvSpPr txBox="1">
            <a:spLocks noGrp="1"/>
          </p:cNvSpPr>
          <p:nvPr>
            <p:ph type="subTitle" idx="1"/>
          </p:nvPr>
        </p:nvSpPr>
        <p:spPr>
          <a:xfrm>
            <a:off x="415600" y="1732467"/>
            <a:ext cx="94572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 b="1">
                <a:solidFill>
                  <a:schemeClr val="accent3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4" name="Google Shape;194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828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6" name="Google Shape;196;p35"/>
          <p:cNvSpPr txBox="1">
            <a:spLocks noGrp="1"/>
          </p:cNvSpPr>
          <p:nvPr>
            <p:ph type="body" idx="2"/>
          </p:nvPr>
        </p:nvSpPr>
        <p:spPr>
          <a:xfrm>
            <a:off x="415600" y="2329267"/>
            <a:ext cx="9457200" cy="2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867">
                <a:solidFill>
                  <a:schemeClr val="dk1"/>
                </a:solidFill>
                <a:latin typeface="+mj-lt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 sz="1867">
                <a:solidFill>
                  <a:schemeClr val="dk1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 sz="1867">
                <a:solidFill>
                  <a:schemeClr val="dk1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867">
                <a:solidFill>
                  <a:schemeClr val="dk1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 sz="1867">
                <a:solidFill>
                  <a:schemeClr val="dk1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 sz="1867">
                <a:solidFill>
                  <a:schemeClr val="dk1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867">
                <a:solidFill>
                  <a:schemeClr val="dk1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 sz="1867">
                <a:solidFill>
                  <a:schemeClr val="dk1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 sz="1867">
                <a:solidFill>
                  <a:schemeClr val="dk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B05CE3-A1D0-F20C-D2AA-80CD06C5AD19}"/>
              </a:ext>
            </a:extLst>
          </p:cNvPr>
          <p:cNvGrpSpPr/>
          <p:nvPr/>
        </p:nvGrpSpPr>
        <p:grpSpPr>
          <a:xfrm>
            <a:off x="8863856" y="-1814245"/>
            <a:ext cx="5628979" cy="4815224"/>
            <a:chOff x="5022292" y="-51670"/>
            <a:chExt cx="4221734" cy="3611418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97BEC12-78B1-7D25-0DBA-FFDCAB215122}"/>
                </a:ext>
              </a:extLst>
            </p:cNvPr>
            <p:cNvSpPr/>
            <p:nvPr/>
          </p:nvSpPr>
          <p:spPr>
            <a:xfrm>
              <a:off x="5632608" y="-51670"/>
              <a:ext cx="3611418" cy="361141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D2F945A-56DA-A1AB-2D8A-88E89C32A328}"/>
                </a:ext>
              </a:extLst>
            </p:cNvPr>
            <p:cNvSpPr/>
            <p:nvPr/>
          </p:nvSpPr>
          <p:spPr>
            <a:xfrm>
              <a:off x="5022292" y="899066"/>
              <a:ext cx="1220631" cy="12206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5" name="Picture 4" descr="A blue and grey logo&#10;&#10;AI-generated content may be incorrect.">
            <a:extLst>
              <a:ext uri="{FF2B5EF4-FFF2-40B4-BE49-F238E27FC236}">
                <a16:creationId xmlns:a16="http://schemas.microsoft.com/office/drawing/2014/main" id="{633FA77B-6B88-F974-42A8-019CBFA85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90" y="6347663"/>
            <a:ext cx="1421439" cy="38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225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ackground 4 1">
  <p:cSld name="Full background 4 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4766">
              <a:alpha val="69270"/>
            </a:srgbClr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3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>
                <a:solidFill>
                  <a:schemeClr val="lt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2" name="Google Shape;202;p36"/>
          <p:cNvSpPr txBox="1">
            <a:spLocks noGrp="1"/>
          </p:cNvSpPr>
          <p:nvPr>
            <p:ph type="subTitle" idx="1"/>
          </p:nvPr>
        </p:nvSpPr>
        <p:spPr>
          <a:xfrm>
            <a:off x="415600" y="1750851"/>
            <a:ext cx="112556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 b="1">
                <a:solidFill>
                  <a:schemeClr val="accent3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3" name="Google Shape;203;p36"/>
          <p:cNvSpPr txBox="1">
            <a:spLocks noGrp="1"/>
          </p:cNvSpPr>
          <p:nvPr>
            <p:ph type="body" idx="2"/>
          </p:nvPr>
        </p:nvSpPr>
        <p:spPr>
          <a:xfrm>
            <a:off x="415600" y="2347651"/>
            <a:ext cx="11255600" cy="35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  <a:latin typeface="+mj-lt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838406A1-12C1-CC4F-37C5-1DE698472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4174" y="6300874"/>
            <a:ext cx="1695268" cy="46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53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"/>
          <p:cNvSpPr>
            <a:spLocks noGrp="1"/>
          </p:cNvSpPr>
          <p:nvPr>
            <p:ph type="pic" idx="2"/>
          </p:nvPr>
        </p:nvSpPr>
        <p:spPr>
          <a:xfrm>
            <a:off x="-3086733" y="-508700"/>
            <a:ext cx="8370000" cy="8370000"/>
          </a:xfrm>
          <a:prstGeom prst="ellipse">
            <a:avLst/>
          </a:prstGeom>
          <a:noFill/>
          <a:ln>
            <a:noFill/>
          </a:ln>
          <a:effectLst/>
        </p:spPr>
      </p:sp>
      <p:sp>
        <p:nvSpPr>
          <p:cNvPr id="208" name="Google Shape;208;p37"/>
          <p:cNvSpPr txBox="1"/>
          <p:nvPr/>
        </p:nvSpPr>
        <p:spPr>
          <a:xfrm>
            <a:off x="5880100" y="3528752"/>
            <a:ext cx="5981600" cy="1149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867" b="1" dirty="0">
                <a:solidFill>
                  <a:schemeClr val="accent1"/>
                </a:solidFill>
                <a:latin typeface="+mj-lt"/>
                <a:ea typeface="Poppins"/>
                <a:cs typeface="Poppins"/>
                <a:sym typeface="Poppins"/>
              </a:rPr>
              <a:t>Thank You</a:t>
            </a:r>
            <a:endParaRPr sz="5867" b="1" dirty="0">
              <a:solidFill>
                <a:schemeClr val="accent1"/>
              </a:solidFill>
              <a:latin typeface="+mj-lt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236253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">
  <p:cSld name="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078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2" name="Google Shape;142;p35"/>
          <p:cNvSpPr txBox="1">
            <a:spLocks noGrp="1"/>
          </p:cNvSpPr>
          <p:nvPr>
            <p:ph type="subTitle" idx="1"/>
          </p:nvPr>
        </p:nvSpPr>
        <p:spPr>
          <a:xfrm>
            <a:off x="433400" y="1556967"/>
            <a:ext cx="113608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b="1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3" name="Google Shape;143;p35"/>
          <p:cNvSpPr txBox="1">
            <a:spLocks noGrp="1"/>
          </p:cNvSpPr>
          <p:nvPr>
            <p:ph type="body" idx="2"/>
          </p:nvPr>
        </p:nvSpPr>
        <p:spPr>
          <a:xfrm>
            <a:off x="415600" y="2195100"/>
            <a:ext cx="11360800" cy="32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blue and grey logo&#10;&#10;AI-generated content may be incorrect.">
            <a:extLst>
              <a:ext uri="{FF2B5EF4-FFF2-40B4-BE49-F238E27FC236}">
                <a16:creationId xmlns:a16="http://schemas.microsoft.com/office/drawing/2014/main" id="{C0242EC7-B3D1-42D9-9410-EF4FD5573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90" y="6347663"/>
            <a:ext cx="1421439" cy="38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766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8523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E6FDEC-4D10-7747-F0D5-24C716CCF0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885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642784" y="682319"/>
            <a:ext cx="5846400" cy="8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 b="1">
                <a:solidFill>
                  <a:schemeClr val="accent1"/>
                </a:solidFill>
                <a:latin typeface="+mj-lt"/>
                <a:ea typeface="Poppins"/>
                <a:cs typeface="Poppins"/>
                <a:sym typeface="Poppins"/>
              </a:defRPr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2"/>
          </p:nvPr>
        </p:nvSpPr>
        <p:spPr>
          <a:xfrm>
            <a:off x="642784" y="1599656"/>
            <a:ext cx="10028400" cy="3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3CC7C9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lt1"/>
                </a:solidFill>
                <a:latin typeface="+mj-lt"/>
                <a:ea typeface="Karla"/>
                <a:cs typeface="Karla"/>
                <a:sym typeface="Karla"/>
              </a:defRPr>
            </a:lvl1pPr>
            <a:lvl2pPr marL="1219170" marR="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828754" marR="0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2438339" marR="0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1485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1485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1485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1485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blue and grey logo&#10;&#10;AI-generated content may be incorrect.">
            <a:extLst>
              <a:ext uri="{FF2B5EF4-FFF2-40B4-BE49-F238E27FC236}">
                <a16:creationId xmlns:a16="http://schemas.microsoft.com/office/drawing/2014/main" id="{EDF3EF9D-E7F9-70CE-00ED-7886D8FAD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90" y="6347663"/>
            <a:ext cx="1421439" cy="38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33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642784" y="682319"/>
            <a:ext cx="8442400" cy="8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 b="1">
                <a:solidFill>
                  <a:schemeClr val="accent4"/>
                </a:solidFill>
                <a:latin typeface="+mj-lt"/>
                <a:ea typeface="Poppins"/>
                <a:cs typeface="Poppins"/>
                <a:sym typeface="Poppins"/>
              </a:defRPr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2"/>
          </p:nvPr>
        </p:nvSpPr>
        <p:spPr>
          <a:xfrm>
            <a:off x="642784" y="1599656"/>
            <a:ext cx="10028400" cy="43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3CC7C9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+mj-lt"/>
                <a:ea typeface="Karla"/>
                <a:cs typeface="Karla"/>
                <a:sym typeface="Karla"/>
              </a:defRPr>
            </a:lvl1pPr>
            <a:lvl2pPr marL="1219170" marR="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828754" marR="0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2438339" marR="0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1485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1485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1485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1485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6F5F19-51E8-C85C-F785-0AC1EE77BE48}"/>
              </a:ext>
            </a:extLst>
          </p:cNvPr>
          <p:cNvGrpSpPr/>
          <p:nvPr/>
        </p:nvGrpSpPr>
        <p:grpSpPr>
          <a:xfrm>
            <a:off x="9569075" y="-1457105"/>
            <a:ext cx="3960283" cy="3387764"/>
            <a:chOff x="5022292" y="-51670"/>
            <a:chExt cx="4221734" cy="3611418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210E457-7CD7-2E26-89D0-E41BD1D66549}"/>
                </a:ext>
              </a:extLst>
            </p:cNvPr>
            <p:cNvSpPr/>
            <p:nvPr/>
          </p:nvSpPr>
          <p:spPr>
            <a:xfrm>
              <a:off x="5632608" y="-51670"/>
              <a:ext cx="3611418" cy="361141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508C476-98A3-7787-66A6-C9A3EB610657}"/>
                </a:ext>
              </a:extLst>
            </p:cNvPr>
            <p:cNvSpPr/>
            <p:nvPr/>
          </p:nvSpPr>
          <p:spPr>
            <a:xfrm>
              <a:off x="5022292" y="899066"/>
              <a:ext cx="1220631" cy="12206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5" name="Picture 4" descr="A blue and grey logo&#10;&#10;AI-generated content may be incorrect.">
            <a:extLst>
              <a:ext uri="{FF2B5EF4-FFF2-40B4-BE49-F238E27FC236}">
                <a16:creationId xmlns:a16="http://schemas.microsoft.com/office/drawing/2014/main" id="{C7DA3955-0F93-75CE-D50D-0A32DA72E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90" y="6347663"/>
            <a:ext cx="1421439" cy="38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06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body" idx="1"/>
          </p:nvPr>
        </p:nvSpPr>
        <p:spPr>
          <a:xfrm>
            <a:off x="642784" y="1599656"/>
            <a:ext cx="6554400" cy="43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3CC7C9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+mj-lt"/>
                <a:ea typeface="Karla"/>
                <a:cs typeface="Karla"/>
                <a:sym typeface="Karla"/>
              </a:defRPr>
            </a:lvl1pPr>
            <a:lvl2pPr marL="1219170" marR="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828754" marR="0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2438339" marR="0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1485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1485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1485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1485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2"/>
          </p:nvPr>
        </p:nvSpPr>
        <p:spPr>
          <a:xfrm>
            <a:off x="642785" y="682319"/>
            <a:ext cx="6554400" cy="8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 b="1">
                <a:solidFill>
                  <a:schemeClr val="accent2"/>
                </a:solidFill>
                <a:latin typeface="+mj-lt"/>
                <a:ea typeface="Poppins"/>
                <a:cs typeface="Poppins"/>
                <a:sym typeface="Poppins"/>
              </a:defRPr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Google Shape;31;p7"/>
          <p:cNvSpPr>
            <a:spLocks noGrp="1"/>
          </p:cNvSpPr>
          <p:nvPr>
            <p:ph type="pic" idx="3"/>
          </p:nvPr>
        </p:nvSpPr>
        <p:spPr>
          <a:xfrm>
            <a:off x="7418837" y="-543316"/>
            <a:ext cx="5952000" cy="580160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2" name="Picture 1" descr="A blue and grey logo&#10;&#10;AI-generated content may be incorrect.">
            <a:extLst>
              <a:ext uri="{FF2B5EF4-FFF2-40B4-BE49-F238E27FC236}">
                <a16:creationId xmlns:a16="http://schemas.microsoft.com/office/drawing/2014/main" id="{DE6CDA28-1B46-4D7D-A1D2-2B591C360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90" y="6347663"/>
            <a:ext cx="1421439" cy="38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32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93359" y="365127"/>
            <a:ext cx="4413600" cy="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b="0" i="0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4" name="Google Shape;34;p8"/>
          <p:cNvSpPr txBox="1">
            <a:spLocks noGrp="1"/>
          </p:cNvSpPr>
          <p:nvPr>
            <p:ph type="body" idx="1"/>
          </p:nvPr>
        </p:nvSpPr>
        <p:spPr>
          <a:xfrm>
            <a:off x="393359" y="1841865"/>
            <a:ext cx="4944800" cy="31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 b="0" i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Google Shape;35;p8"/>
          <p:cNvSpPr>
            <a:spLocks noGrp="1"/>
          </p:cNvSpPr>
          <p:nvPr>
            <p:ph type="pic" idx="2"/>
          </p:nvPr>
        </p:nvSpPr>
        <p:spPr>
          <a:xfrm>
            <a:off x="6520249" y="-716692"/>
            <a:ext cx="8168000" cy="829120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2" name="Picture 1" descr="A blue and grey logo&#10;&#10;AI-generated content may be incorrect.">
            <a:extLst>
              <a:ext uri="{FF2B5EF4-FFF2-40B4-BE49-F238E27FC236}">
                <a16:creationId xmlns:a16="http://schemas.microsoft.com/office/drawing/2014/main" id="{33835D22-196C-3754-8FD2-20FA3A728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90" y="6347663"/>
            <a:ext cx="1421439" cy="38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09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body" idx="1"/>
          </p:nvPr>
        </p:nvSpPr>
        <p:spPr>
          <a:xfrm>
            <a:off x="711200" y="2382316"/>
            <a:ext cx="6368000" cy="31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800" b="1">
                <a:solidFill>
                  <a:schemeClr val="accent1"/>
                </a:solidFill>
                <a:latin typeface="+mj-lt"/>
                <a:ea typeface="Poppins"/>
                <a:cs typeface="Poppins"/>
                <a:sym typeface="Poppins"/>
              </a:defRPr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301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>
            <a:spLocks noGrp="1"/>
          </p:cNvSpPr>
          <p:nvPr>
            <p:ph type="pic" idx="2"/>
          </p:nvPr>
        </p:nvSpPr>
        <p:spPr>
          <a:xfrm>
            <a:off x="6881339" y="-543317"/>
            <a:ext cx="8338800" cy="8128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0" name="Google Shape;40;p10"/>
          <p:cNvSpPr txBox="1">
            <a:spLocks noGrp="1"/>
          </p:cNvSpPr>
          <p:nvPr>
            <p:ph type="body" idx="1"/>
          </p:nvPr>
        </p:nvSpPr>
        <p:spPr>
          <a:xfrm>
            <a:off x="693061" y="2591461"/>
            <a:ext cx="5518000" cy="22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33" b="1">
                <a:solidFill>
                  <a:schemeClr val="accent1"/>
                </a:solidFill>
                <a:latin typeface="+mj-lt"/>
                <a:ea typeface="Poppins"/>
                <a:cs typeface="Poppins"/>
                <a:sym typeface="Poppins"/>
              </a:defRPr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8794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35706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afficguard.ai/blog/what-is-bot-traffic" TargetMode="External"/><Relationship Id="rId2" Type="http://schemas.openxmlformats.org/officeDocument/2006/relationships/hyperlink" Target="https://www.aicerts.ai/news/ai-bots-now-dominate-web-traffic-surpassing-human-users/" TargetMode="External"/><Relationship Id="rId1" Type="http://schemas.openxmlformats.org/officeDocument/2006/relationships/slideLayout" Target="../slideLayouts/slideLayout39.xml"/><Relationship Id="rId4" Type="http://schemas.openxmlformats.org/officeDocument/2006/relationships/hyperlink" Target="https://www.trafficguard.ai/click-fraud-statistics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coxmediagroup-my.sharepoint.com/:w:/g/personal/questina_garigliano_cmg_com/IQDlc05M6XFUSpSFl2OhaxMMAaIiidOy9vFG7CWgOkmSSX8?e=e9rPBP" TargetMode="External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microsoft.com/office/2018/10/relationships/comments" Target="../comments/modernComment_10C_B50295B1.xm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B3540-4DDC-4025-EE83-C27082158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dobeStock_75019082">
            <a:hlinkClick r:id="" action="ppaction://media"/>
            <a:extLst>
              <a:ext uri="{FF2B5EF4-FFF2-40B4-BE49-F238E27FC236}">
                <a16:creationId xmlns:a16="http://schemas.microsoft.com/office/drawing/2014/main" id="{B0BD1D0D-81EF-942A-C2F6-A90564B62D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F788372-2C6B-8B47-3ADE-20D86BEB39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EEE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n orange and blue logo with white text&#10;&#10;AI-generated content may be incorrect.">
            <a:extLst>
              <a:ext uri="{FF2B5EF4-FFF2-40B4-BE49-F238E27FC236}">
                <a16:creationId xmlns:a16="http://schemas.microsoft.com/office/drawing/2014/main" id="{6E238CE8-A8DE-BF12-8112-10AF544E31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1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ctangular frame with orange and blue designs&#10;&#10;AI-generated content may be incorrect.">
            <a:extLst>
              <a:ext uri="{FF2B5EF4-FFF2-40B4-BE49-F238E27FC236}">
                <a16:creationId xmlns:a16="http://schemas.microsoft.com/office/drawing/2014/main" id="{03D49E48-0DDD-C601-CD66-611524106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C70EC85-B68E-BD89-8932-AAABCD03BAA9}"/>
              </a:ext>
            </a:extLst>
          </p:cNvPr>
          <p:cNvSpPr txBox="1">
            <a:spLocks/>
          </p:cNvSpPr>
          <p:nvPr/>
        </p:nvSpPr>
        <p:spPr>
          <a:xfrm>
            <a:off x="800270" y="862725"/>
            <a:ext cx="10515600" cy="662782"/>
          </a:xfr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accent4"/>
                </a:solidFill>
                <a:latin typeface="Chunk" pitchFamily="50" charset="0"/>
              </a:rPr>
              <a:t>2. </a:t>
            </a:r>
            <a:r>
              <a:rPr lang="en-US" sz="3600" b="1" dirty="0">
                <a:solidFill>
                  <a:schemeClr val="accent4"/>
                </a:solidFill>
                <a:latin typeface="Chunk" pitchFamily="50" charset="0"/>
                <a:ea typeface="Calibri"/>
                <a:cs typeface="Calibri"/>
              </a:rPr>
              <a:t>Managing Expectations Upfront</a:t>
            </a:r>
            <a:endParaRPr lang="en-US" sz="3600" b="1" dirty="0">
              <a:solidFill>
                <a:schemeClr val="accent4"/>
              </a:solidFill>
              <a:latin typeface="Chunk" pitchFamily="50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413EA89-64C1-0C9A-EBD2-E90B89E84184}"/>
              </a:ext>
            </a:extLst>
          </p:cNvPr>
          <p:cNvGrpSpPr>
            <a:grpSpLocks/>
          </p:cNvGrpSpPr>
          <p:nvPr/>
        </p:nvGrpSpPr>
        <p:grpSpPr>
          <a:xfrm>
            <a:off x="1466070" y="1683781"/>
            <a:ext cx="9184000" cy="4150660"/>
            <a:chOff x="1541930" y="1210235"/>
            <a:chExt cx="9184000" cy="415066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45CF319-1877-632D-EBC0-B4A66AE4FE98}"/>
                </a:ext>
              </a:extLst>
            </p:cNvPr>
            <p:cNvSpPr>
              <a:spLocks/>
            </p:cNvSpPr>
            <p:nvPr/>
          </p:nvSpPr>
          <p:spPr>
            <a:xfrm>
              <a:off x="1541930" y="1210235"/>
              <a:ext cx="2716306" cy="415066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+mj-lt"/>
                  <a:ea typeface="Calibri"/>
                  <a:cs typeface="Calibri"/>
                </a:rPr>
                <a:t>Multi-channel marketing and frequency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F797210-B5C3-D7A1-1E0B-69B3C4655E77}"/>
                </a:ext>
              </a:extLst>
            </p:cNvPr>
            <p:cNvSpPr>
              <a:spLocks/>
            </p:cNvSpPr>
            <p:nvPr/>
          </p:nvSpPr>
          <p:spPr>
            <a:xfrm>
              <a:off x="4775777" y="1210235"/>
              <a:ext cx="2716306" cy="415066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+mj-lt"/>
                  <a:ea typeface="Calibri"/>
                  <a:cs typeface="Calibri"/>
                </a:rPr>
                <a:t>Paid search…</a:t>
              </a:r>
            </a:p>
            <a:p>
              <a:pPr algn="ctr"/>
              <a:endParaRPr lang="en-US" sz="2000" b="1" dirty="0">
                <a:latin typeface="+mj-lt"/>
              </a:endParaRPr>
            </a:p>
            <a:p>
              <a:pPr marL="285750" lvl="1" indent="-285750">
                <a:buClr>
                  <a:schemeClr val="bg1"/>
                </a:buClr>
                <a:buSzPct val="50000"/>
                <a:buFont typeface="Wingdings" panose="05000000000000000000" pitchFamily="2" charset="2"/>
                <a:buChar char="v"/>
              </a:pPr>
              <a:r>
                <a:rPr lang="en-US" sz="1200" dirty="0">
                  <a:latin typeface="+mj-lt"/>
                  <a:ea typeface="Calibri"/>
                  <a:cs typeface="Calibri"/>
                </a:rPr>
                <a:t>Is competitive</a:t>
              </a:r>
              <a:endParaRPr lang="en-US" sz="1200" dirty="0">
                <a:latin typeface="+mj-lt"/>
              </a:endParaRPr>
            </a:p>
            <a:p>
              <a:pPr marL="285750" lvl="1" indent="-285750">
                <a:buClr>
                  <a:schemeClr val="bg1"/>
                </a:buClr>
                <a:buSzPct val="50000"/>
                <a:buFont typeface="Wingdings" panose="05000000000000000000" pitchFamily="2" charset="2"/>
                <a:buChar char="v"/>
              </a:pPr>
              <a:r>
                <a:rPr lang="en-US" sz="1200" dirty="0">
                  <a:latin typeface="+mj-lt"/>
                  <a:ea typeface="Calibri"/>
                  <a:cs typeface="Calibri"/>
                </a:rPr>
                <a:t>Is vulnerable to invalid traffic</a:t>
              </a:r>
              <a:endParaRPr lang="en-US" sz="1200" dirty="0">
                <a:latin typeface="+mj-lt"/>
              </a:endParaRPr>
            </a:p>
            <a:p>
              <a:pPr marL="285750" lvl="1" indent="-285750">
                <a:buClr>
                  <a:schemeClr val="bg1"/>
                </a:buClr>
                <a:buSzPct val="50000"/>
                <a:buFont typeface="Wingdings" panose="05000000000000000000" pitchFamily="2" charset="2"/>
                <a:buChar char="v"/>
              </a:pPr>
              <a:r>
                <a:rPr lang="en-US" sz="1200" dirty="0">
                  <a:latin typeface="+mj-lt"/>
                  <a:ea typeface="Calibri"/>
                  <a:cs typeface="Calibri"/>
                </a:rPr>
                <a:t>Works best when paired with other channels</a:t>
              </a:r>
              <a:endParaRPr lang="en-US" sz="1200" dirty="0">
                <a:latin typeface="+mj-lt"/>
              </a:endParaRPr>
            </a:p>
            <a:p>
              <a:pPr marL="285750" lvl="8" indent="-285750">
                <a:buClr>
                  <a:schemeClr val="bg1"/>
                </a:buClr>
                <a:buSzPct val="50000"/>
                <a:buFont typeface="Wingdings" panose="05000000000000000000" pitchFamily="2" charset="2"/>
                <a:buChar char="v"/>
              </a:pPr>
              <a:r>
                <a:rPr lang="en-US" sz="1200" dirty="0">
                  <a:latin typeface="+mj-lt"/>
                  <a:ea typeface="Calibri"/>
                  <a:cs typeface="Calibri"/>
                </a:rPr>
                <a:t>Not every lead is equal (quality &gt; quantity)</a:t>
              </a:r>
              <a:endParaRPr lang="en-US" sz="1200" dirty="0">
                <a:latin typeface="+mj-lt"/>
              </a:endParaRPr>
            </a:p>
            <a:p>
              <a:pPr marL="285750" lvl="3" indent="-285750">
                <a:buClr>
                  <a:schemeClr val="bg1"/>
                </a:buClr>
                <a:buSzPct val="50000"/>
                <a:buFont typeface="Wingdings" panose="05000000000000000000" pitchFamily="2" charset="2"/>
                <a:buChar char="v"/>
              </a:pPr>
              <a:r>
                <a:rPr lang="en-US" sz="1200" dirty="0">
                  <a:latin typeface="+mj-lt"/>
                  <a:ea typeface="Calibri"/>
                  <a:cs typeface="Calibri"/>
                </a:rPr>
                <a:t>Early volume does not guarantee long-term efficiency</a:t>
              </a:r>
              <a:endParaRPr lang="en-US" sz="1200" dirty="0">
                <a:latin typeface="+mj-lt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18D0D76-6F82-ABA8-A1B2-79B710F0BA21}"/>
                </a:ext>
              </a:extLst>
            </p:cNvPr>
            <p:cNvSpPr>
              <a:spLocks/>
            </p:cNvSpPr>
            <p:nvPr/>
          </p:nvSpPr>
          <p:spPr>
            <a:xfrm>
              <a:off x="8009624" y="1210235"/>
              <a:ext cx="2716306" cy="415066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+mj-lt"/>
                  <a:ea typeface="Calibri"/>
                  <a:cs typeface="Calibri"/>
                </a:rPr>
                <a:t>Set the KPI's for the campaign upfront </a:t>
              </a:r>
              <a:r>
                <a:rPr lang="en-US" sz="1600" b="1" dirty="0">
                  <a:latin typeface="+mj-lt"/>
                  <a:ea typeface="Calibri"/>
                  <a:cs typeface="Calibri"/>
                </a:rPr>
                <a:t>(and remind them often)</a:t>
              </a:r>
            </a:p>
            <a:p>
              <a:pPr algn="ctr"/>
              <a:endParaRPr lang="en-US" sz="1600" b="1" dirty="0">
                <a:latin typeface="+mj-lt"/>
                <a:ea typeface="Calibri"/>
                <a:cs typeface="Calibri"/>
              </a:endParaRPr>
            </a:p>
            <a:p>
              <a:pPr marL="742950" lvl="1" indent="-285750">
                <a:buClr>
                  <a:schemeClr val="bg1"/>
                </a:buClr>
                <a:buSzPct val="50000"/>
                <a:buFont typeface="Wingdings" panose="05000000000000000000" pitchFamily="2" charset="2"/>
                <a:buChar char="v"/>
              </a:pPr>
              <a:r>
                <a:rPr lang="en-US" sz="1200" dirty="0">
                  <a:latin typeface="+mj-lt"/>
                  <a:ea typeface="Calibri"/>
                  <a:cs typeface="Calibri"/>
                </a:rPr>
                <a:t>Business outcomes</a:t>
              </a:r>
            </a:p>
            <a:p>
              <a:pPr marL="742950" lvl="1" indent="-285750">
                <a:buClr>
                  <a:schemeClr val="bg1"/>
                </a:buClr>
                <a:buSzPct val="50000"/>
                <a:buFont typeface="Wingdings" panose="05000000000000000000" pitchFamily="2" charset="2"/>
                <a:buChar char="v"/>
              </a:pPr>
              <a:r>
                <a:rPr lang="en-US" sz="1200" dirty="0">
                  <a:latin typeface="+mj-lt"/>
                  <a:ea typeface="Calibri"/>
                  <a:cs typeface="Calibri"/>
                </a:rPr>
                <a:t>Sales feedback</a:t>
              </a:r>
            </a:p>
            <a:p>
              <a:pPr marL="742950" lvl="1" indent="-285750">
                <a:buClr>
                  <a:schemeClr val="bg1"/>
                </a:buClr>
                <a:buSzPct val="50000"/>
                <a:buFont typeface="Wingdings" panose="05000000000000000000" pitchFamily="2" charset="2"/>
                <a:buChar char="v"/>
              </a:pPr>
              <a:r>
                <a:rPr lang="en-US" sz="1200" dirty="0">
                  <a:latin typeface="+mj-lt"/>
                  <a:ea typeface="Calibri"/>
                  <a:cs typeface="Calibri"/>
                </a:rPr>
                <a:t>Lead quality scoring</a:t>
              </a:r>
              <a:endParaRPr lang="en-US" sz="10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6401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le with a blue border&#10;&#10;AI-generated content may be incorrect.">
            <a:extLst>
              <a:ext uri="{FF2B5EF4-FFF2-40B4-BE49-F238E27FC236}">
                <a16:creationId xmlns:a16="http://schemas.microsoft.com/office/drawing/2014/main" id="{A9937600-4A97-41BC-0B16-CA70BDA5B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C17888F-3E58-5CE1-45AC-F56E474BF764}"/>
              </a:ext>
            </a:extLst>
          </p:cNvPr>
          <p:cNvSpPr txBox="1">
            <a:spLocks/>
          </p:cNvSpPr>
          <p:nvPr/>
        </p:nvSpPr>
        <p:spPr>
          <a:xfrm>
            <a:off x="838200" y="934443"/>
            <a:ext cx="10515600" cy="662782"/>
          </a:xfr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Chunk" pitchFamily="50" charset="0"/>
              </a:rPr>
              <a:t>3.  </a:t>
            </a:r>
            <a:r>
              <a:rPr lang="en-US" sz="3200" dirty="0">
                <a:solidFill>
                  <a:schemeClr val="bg1"/>
                </a:solidFill>
                <a:latin typeface="Chunk" pitchFamily="50" charset="0"/>
                <a:ea typeface="+mj-lt"/>
                <a:cs typeface="+mj-lt"/>
              </a:rPr>
              <a:t> Stand on AIM as the line of defense</a:t>
            </a:r>
            <a:endParaRPr lang="en-US" sz="3200" dirty="0">
              <a:solidFill>
                <a:schemeClr val="bg1"/>
              </a:solidFill>
              <a:latin typeface="Chunk" pitchFamily="50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80D987-3BB7-1DA3-8B14-164CB1A733E5}"/>
              </a:ext>
            </a:extLst>
          </p:cNvPr>
          <p:cNvGrpSpPr>
            <a:grpSpLocks/>
          </p:cNvGrpSpPr>
          <p:nvPr/>
        </p:nvGrpSpPr>
        <p:grpSpPr>
          <a:xfrm>
            <a:off x="3010071" y="1766047"/>
            <a:ext cx="6171859" cy="4087905"/>
            <a:chOff x="1541930" y="1588336"/>
            <a:chExt cx="6171859" cy="408790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C3F0AC8-0AE5-618E-5B9D-89C16BF7905A}"/>
                </a:ext>
              </a:extLst>
            </p:cNvPr>
            <p:cNvSpPr>
              <a:spLocks/>
            </p:cNvSpPr>
            <p:nvPr/>
          </p:nvSpPr>
          <p:spPr>
            <a:xfrm>
              <a:off x="1541930" y="1588336"/>
              <a:ext cx="2938012" cy="4087905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 b="1" dirty="0">
                  <a:latin typeface="+mj-lt"/>
                  <a:ea typeface="Calibri"/>
                  <a:cs typeface="Calibri"/>
                </a:rPr>
                <a:t>Focuses spend on:</a:t>
              </a:r>
              <a:endParaRPr lang="en-US" sz="1800" b="1" dirty="0">
                <a:latin typeface="+mj-lt"/>
              </a:endParaRPr>
            </a:p>
            <a:p>
              <a:pPr marL="171450" lvl="1" indent="-171450">
                <a:buClr>
                  <a:schemeClr val="bg1"/>
                </a:buClr>
                <a:buSzPct val="50000"/>
                <a:buFont typeface="Wingdings" panose="05000000000000000000" pitchFamily="2" charset="2"/>
                <a:buChar char="v"/>
              </a:pPr>
              <a:r>
                <a:rPr lang="en-US" sz="1200" dirty="0">
                  <a:latin typeface="+mj-lt"/>
                  <a:ea typeface="Calibri"/>
                  <a:cs typeface="Calibri"/>
                </a:rPr>
                <a:t>Known site visitors</a:t>
              </a:r>
              <a:endParaRPr lang="en-US" sz="1200" dirty="0">
                <a:latin typeface="+mj-lt"/>
              </a:endParaRPr>
            </a:p>
            <a:p>
              <a:pPr marL="171450" lvl="1" indent="-171450">
                <a:buClr>
                  <a:schemeClr val="bg1"/>
                </a:buClr>
                <a:buSzPct val="50000"/>
                <a:buFont typeface="Wingdings" panose="05000000000000000000" pitchFamily="2" charset="2"/>
                <a:buChar char="v"/>
              </a:pPr>
              <a:r>
                <a:rPr lang="en-US" sz="1200" dirty="0">
                  <a:latin typeface="+mj-lt"/>
                  <a:ea typeface="Calibri"/>
                  <a:cs typeface="Calibri"/>
                </a:rPr>
                <a:t>Look-alike audiences</a:t>
              </a:r>
              <a:endParaRPr lang="en-US" sz="1200" dirty="0">
                <a:latin typeface="+mj-lt"/>
              </a:endParaRPr>
            </a:p>
            <a:p>
              <a:pPr marL="171450" lvl="1" indent="-171450">
                <a:buClr>
                  <a:schemeClr val="bg1"/>
                </a:buClr>
                <a:buSzPct val="50000"/>
                <a:buFont typeface="Wingdings" panose="05000000000000000000" pitchFamily="2" charset="2"/>
                <a:buChar char="v"/>
              </a:pPr>
              <a:r>
                <a:rPr lang="en-US" sz="1200" dirty="0">
                  <a:latin typeface="+mj-lt"/>
                  <a:ea typeface="Calibri"/>
                  <a:cs typeface="Calibri"/>
                </a:rPr>
                <a:t>In-market and intent-driven users</a:t>
              </a:r>
            </a:p>
            <a:p>
              <a:pPr marL="457200" lvl="1" indent="0">
                <a:buNone/>
              </a:pPr>
              <a:endParaRPr lang="en-US" sz="1600" dirty="0">
                <a:latin typeface="+mj-lt"/>
              </a:endParaRPr>
            </a:p>
            <a:p>
              <a:r>
                <a:rPr lang="en-US" sz="1600" b="1" dirty="0">
                  <a:latin typeface="+mj-lt"/>
                  <a:ea typeface="Calibri"/>
                  <a:cs typeface="Calibri"/>
                </a:rPr>
                <a:t>Reduces exposure to:</a:t>
              </a:r>
              <a:endParaRPr lang="en-US" sz="1600" b="1" dirty="0">
                <a:latin typeface="+mj-lt"/>
              </a:endParaRPr>
            </a:p>
            <a:p>
              <a:pPr marL="171450" lvl="1" indent="-171450">
                <a:buClr>
                  <a:schemeClr val="bg1"/>
                </a:buClr>
                <a:buSzPct val="50000"/>
                <a:buFont typeface="Wingdings" panose="05000000000000000000" pitchFamily="2" charset="2"/>
                <a:buChar char="v"/>
              </a:pPr>
              <a:r>
                <a:rPr lang="en-US" sz="1200" dirty="0">
                  <a:latin typeface="+mj-lt"/>
                  <a:ea typeface="Calibri"/>
                  <a:cs typeface="Calibri"/>
                </a:rPr>
                <a:t>Random traffic</a:t>
              </a:r>
              <a:endParaRPr lang="en-US" sz="1200" dirty="0">
                <a:latin typeface="+mj-lt"/>
              </a:endParaRPr>
            </a:p>
            <a:p>
              <a:pPr marL="171450" lvl="1" indent="-171450">
                <a:buClr>
                  <a:schemeClr val="bg1"/>
                </a:buClr>
                <a:buSzPct val="50000"/>
                <a:buFont typeface="Wingdings" panose="05000000000000000000" pitchFamily="2" charset="2"/>
                <a:buChar char="v"/>
              </a:pPr>
              <a:r>
                <a:rPr lang="en-US" sz="1200" dirty="0">
                  <a:latin typeface="+mj-lt"/>
                  <a:ea typeface="Calibri"/>
                  <a:cs typeface="Calibri"/>
                </a:rPr>
                <a:t>Broad, low-intent searches</a:t>
              </a:r>
            </a:p>
            <a:p>
              <a:pPr marL="457200" lvl="1" indent="0">
                <a:buNone/>
              </a:pPr>
              <a:endParaRPr lang="en-US" sz="1600" dirty="0">
                <a:latin typeface="+mj-lt"/>
              </a:endParaRPr>
            </a:p>
            <a:p>
              <a:r>
                <a:rPr lang="en-US" sz="1600" b="1" dirty="0">
                  <a:latin typeface="+mj-lt"/>
                  <a:ea typeface="Calibri"/>
                  <a:cs typeface="Calibri"/>
                </a:rPr>
                <a:t>Improves:</a:t>
              </a:r>
              <a:endParaRPr lang="en-US" sz="1600" b="1" dirty="0">
                <a:latin typeface="+mj-lt"/>
              </a:endParaRPr>
            </a:p>
            <a:p>
              <a:pPr marL="171450" lvl="1" indent="-171450">
                <a:buClr>
                  <a:schemeClr val="bg1"/>
                </a:buClr>
                <a:buSzPct val="50000"/>
                <a:buFont typeface="Wingdings" panose="05000000000000000000" pitchFamily="2" charset="2"/>
                <a:buChar char="v"/>
              </a:pPr>
              <a:r>
                <a:rPr lang="en-US" sz="1200" dirty="0">
                  <a:latin typeface="+mj-lt"/>
                  <a:ea typeface="Calibri"/>
                  <a:cs typeface="Calibri"/>
                </a:rPr>
                <a:t>Lead quality</a:t>
              </a:r>
              <a:endParaRPr lang="en-US" sz="1200" dirty="0">
                <a:latin typeface="+mj-lt"/>
              </a:endParaRPr>
            </a:p>
            <a:p>
              <a:pPr marL="171450" lvl="1" indent="-171450">
                <a:buClr>
                  <a:schemeClr val="bg1"/>
                </a:buClr>
                <a:buSzPct val="50000"/>
                <a:buFont typeface="Wingdings" panose="05000000000000000000" pitchFamily="2" charset="2"/>
                <a:buChar char="v"/>
              </a:pPr>
              <a:r>
                <a:rPr lang="en-US" sz="1200" dirty="0">
                  <a:latin typeface="+mj-lt"/>
                  <a:ea typeface="Calibri"/>
                  <a:cs typeface="Calibri"/>
                </a:rPr>
                <a:t>Conversion efficiency</a:t>
              </a:r>
              <a:endParaRPr lang="en-US" sz="1200" dirty="0">
                <a:latin typeface="+mj-lt"/>
              </a:endParaRPr>
            </a:p>
            <a:p>
              <a:pPr marL="171450" lvl="1" indent="-171450">
                <a:buClr>
                  <a:schemeClr val="bg1"/>
                </a:buClr>
                <a:buSzPct val="50000"/>
                <a:buFont typeface="Wingdings" panose="05000000000000000000" pitchFamily="2" charset="2"/>
                <a:buChar char="v"/>
              </a:pPr>
              <a:r>
                <a:rPr lang="en-US" sz="1200" dirty="0">
                  <a:latin typeface="+mj-lt"/>
                  <a:ea typeface="Calibri"/>
                  <a:cs typeface="Calibri"/>
                </a:rPr>
                <a:t>Cross-channel performance</a:t>
              </a:r>
              <a:endParaRPr lang="en-US" sz="1200" dirty="0">
                <a:latin typeface="+mj-lt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B4867BC-20E1-3462-648C-FE28C094E6EF}"/>
                </a:ext>
              </a:extLst>
            </p:cNvPr>
            <p:cNvSpPr>
              <a:spLocks/>
            </p:cNvSpPr>
            <p:nvPr/>
          </p:nvSpPr>
          <p:spPr>
            <a:xfrm>
              <a:off x="4775777" y="1588336"/>
              <a:ext cx="2938012" cy="4087905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Optimization tools like AIM can:</a:t>
              </a:r>
            </a:p>
            <a:p>
              <a:endParaRPr lang="en-US" sz="2000" dirty="0"/>
            </a:p>
            <a:p>
              <a:pPr marL="285750" indent="-285750">
                <a:buClr>
                  <a:schemeClr val="bg1"/>
                </a:buClr>
                <a:buSzPct val="50000"/>
                <a:buFont typeface="Wingdings" panose="05000000000000000000" pitchFamily="2" charset="2"/>
                <a:buChar char="v"/>
              </a:pPr>
              <a:r>
                <a:rPr lang="en-US" dirty="0"/>
                <a:t>Increase conversions up to 14% at a similar CPA</a:t>
              </a:r>
            </a:p>
            <a:p>
              <a:pPr marL="285750" indent="-285750">
                <a:buClr>
                  <a:schemeClr val="bg1"/>
                </a:buClr>
                <a:buSzPct val="50000"/>
                <a:buFont typeface="Wingdings" panose="05000000000000000000" pitchFamily="2" charset="2"/>
                <a:buChar char="v"/>
              </a:pPr>
              <a:endParaRPr lang="en-US" dirty="0"/>
            </a:p>
            <a:p>
              <a:pPr marL="285750" indent="-285750">
                <a:buClr>
                  <a:schemeClr val="bg1"/>
                </a:buClr>
                <a:buSzPct val="50000"/>
                <a:buFont typeface="Wingdings" panose="05000000000000000000" pitchFamily="2" charset="2"/>
                <a:buChar char="v"/>
              </a:pPr>
              <a:r>
                <a:rPr lang="en-US" dirty="0"/>
                <a:t>Decrease overall ad spend by 12%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1891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EAE10-A999-F749-55BA-C714EBD03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6FA94A-C3B6-5541-6CFF-2BB0C6D74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4FB9B02-5BDD-F85B-628B-C7DAD40A62A6}"/>
              </a:ext>
            </a:extLst>
          </p:cNvPr>
          <p:cNvGrpSpPr/>
          <p:nvPr/>
        </p:nvGrpSpPr>
        <p:grpSpPr>
          <a:xfrm>
            <a:off x="561715" y="1151453"/>
            <a:ext cx="11226464" cy="4555093"/>
            <a:chOff x="533402" y="1151453"/>
            <a:chExt cx="11226464" cy="455509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F9ACFA0-FB1B-DC5B-A555-F78DF3D944AE}"/>
                </a:ext>
              </a:extLst>
            </p:cNvPr>
            <p:cNvGrpSpPr/>
            <p:nvPr/>
          </p:nvGrpSpPr>
          <p:grpSpPr>
            <a:xfrm>
              <a:off x="533402" y="1151453"/>
              <a:ext cx="4657163" cy="4555093"/>
              <a:chOff x="533402" y="1243786"/>
              <a:chExt cx="4657163" cy="4555093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04BCC26-B03E-EC06-6D47-5C2E8A28789B}"/>
                  </a:ext>
                </a:extLst>
              </p:cNvPr>
              <p:cNvSpPr txBox="1"/>
              <p:nvPr/>
            </p:nvSpPr>
            <p:spPr>
              <a:xfrm>
                <a:off x="533402" y="1243786"/>
                <a:ext cx="4370294" cy="45550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:r>
                  <a:rPr lang="en-US" sz="2000" b="1" dirty="0">
                    <a:solidFill>
                      <a:schemeClr val="accent5"/>
                    </a:solidFill>
                    <a:latin typeface="+mj-lt"/>
                  </a:rPr>
                  <a:t>What we are saying…..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chemeClr val="accent5"/>
                  </a:solidFill>
                  <a:latin typeface="+mj-lt"/>
                </a:endParaRPr>
              </a:p>
              <a:p>
                <a:pPr marL="285750" indent="-285750">
                  <a:buClr>
                    <a:schemeClr val="accent5"/>
                  </a:buClr>
                  <a:buSzPct val="50000"/>
                  <a:buFont typeface="Wingdings" panose="05000000000000000000" pitchFamily="2" charset="2"/>
                  <a:buChar char="v"/>
                </a:pPr>
                <a:r>
                  <a:rPr lang="en-US" sz="1600" dirty="0">
                    <a:solidFill>
                      <a:schemeClr val="accent5"/>
                    </a:solidFill>
                    <a:latin typeface="+mj-lt"/>
                    <a:ea typeface="+mn-lt"/>
                    <a:cs typeface="+mn-lt"/>
                  </a:rPr>
                  <a:t>Paid search is an important and effective channel (however not sustainable as a lone strategy)</a:t>
                </a:r>
                <a:endParaRPr lang="en-US" sz="1600" dirty="0">
                  <a:solidFill>
                    <a:schemeClr val="accent5"/>
                  </a:solidFill>
                  <a:latin typeface="+mj-lt"/>
                </a:endParaRPr>
              </a:p>
              <a:p>
                <a:pPr marL="285750" indent="-285750">
                  <a:buClr>
                    <a:schemeClr val="accent5"/>
                  </a:buClr>
                  <a:buSzPct val="50000"/>
                  <a:buFont typeface="Wingdings" panose="05000000000000000000" pitchFamily="2" charset="2"/>
                  <a:buChar char="v"/>
                </a:pPr>
                <a:r>
                  <a:rPr lang="en-US" sz="1600" dirty="0">
                    <a:solidFill>
                      <a:schemeClr val="accent5"/>
                    </a:solidFill>
                    <a:latin typeface="+mj-lt"/>
                    <a:ea typeface="+mn-lt"/>
                    <a:cs typeface="+mn-lt"/>
                  </a:rPr>
                  <a:t>Paid search works best when it captures existing demand</a:t>
                </a:r>
              </a:p>
              <a:p>
                <a:pPr marL="285750" indent="-285750">
                  <a:buClr>
                    <a:schemeClr val="accent5"/>
                  </a:buClr>
                  <a:buSzPct val="50000"/>
                  <a:buFont typeface="Wingdings" panose="05000000000000000000" pitchFamily="2" charset="2"/>
                  <a:buChar char="v"/>
                </a:pPr>
                <a:r>
                  <a:rPr lang="en-US" sz="1600" dirty="0">
                    <a:solidFill>
                      <a:schemeClr val="accent5"/>
                    </a:solidFill>
                    <a:latin typeface="+mj-lt"/>
                    <a:ea typeface="+mn-lt"/>
                    <a:cs typeface="+mn-lt"/>
                  </a:rPr>
                  <a:t>Multi-channel strategies produce:</a:t>
                </a:r>
                <a:endParaRPr lang="en-US" sz="1600" dirty="0">
                  <a:solidFill>
                    <a:schemeClr val="accent5"/>
                  </a:solidFill>
                  <a:latin typeface="+mj-lt"/>
                </a:endParaRPr>
              </a:p>
              <a:p>
                <a:pPr marL="0" indent="0">
                  <a:buNone/>
                </a:pPr>
                <a:endParaRPr lang="en-US" sz="1600" dirty="0">
                  <a:solidFill>
                    <a:schemeClr val="accent5"/>
                  </a:solidFill>
                  <a:latin typeface="+mj-lt"/>
                  <a:ea typeface="+mn-lt"/>
                  <a:cs typeface="+mn-lt"/>
                </a:endParaRPr>
              </a:p>
              <a:p>
                <a:pPr marL="0" indent="0">
                  <a:buNone/>
                </a:pPr>
                <a:endParaRPr lang="en-US" sz="1600" dirty="0">
                  <a:solidFill>
                    <a:schemeClr val="accent5"/>
                  </a:solidFill>
                  <a:latin typeface="+mj-lt"/>
                  <a:ea typeface="+mn-lt"/>
                  <a:cs typeface="+mn-lt"/>
                </a:endParaRPr>
              </a:p>
              <a:p>
                <a:pPr marL="0" indent="0">
                  <a:buNone/>
                </a:pPr>
                <a:endParaRPr lang="en-US" sz="1600" dirty="0">
                  <a:solidFill>
                    <a:schemeClr val="accent5"/>
                  </a:solidFill>
                  <a:latin typeface="+mj-lt"/>
                  <a:ea typeface="+mn-lt"/>
                  <a:cs typeface="+mn-lt"/>
                </a:endParaRPr>
              </a:p>
              <a:p>
                <a:pPr marL="0" indent="0">
                  <a:buNone/>
                </a:pPr>
                <a:endParaRPr lang="en-US" sz="1600" dirty="0">
                  <a:solidFill>
                    <a:schemeClr val="accent5"/>
                  </a:solidFill>
                  <a:latin typeface="+mj-lt"/>
                  <a:ea typeface="+mn-lt"/>
                  <a:cs typeface="+mn-lt"/>
                </a:endParaRPr>
              </a:p>
              <a:p>
                <a:pPr marL="0" indent="0">
                  <a:buNone/>
                </a:pPr>
                <a:r>
                  <a:rPr lang="en-US" sz="1600" b="1" dirty="0">
                    <a:solidFill>
                      <a:schemeClr val="accent5"/>
                    </a:solidFill>
                    <a:latin typeface="+mj-lt"/>
                    <a:ea typeface="+mn-lt"/>
                    <a:cs typeface="+mn-lt"/>
                  </a:rPr>
                  <a:t>Branding:</a:t>
                </a:r>
                <a:endParaRPr lang="en-US" sz="1600" b="1" dirty="0">
                  <a:solidFill>
                    <a:schemeClr val="accent5"/>
                  </a:solidFill>
                  <a:latin typeface="+mj-lt"/>
                </a:endParaRPr>
              </a:p>
              <a:p>
                <a:pPr marL="285750" indent="-285750">
                  <a:buClr>
                    <a:schemeClr val="accent5"/>
                  </a:buClr>
                  <a:buSzPct val="50000"/>
                  <a:buFont typeface="Wingdings" panose="05000000000000000000" pitchFamily="2" charset="2"/>
                  <a:buChar char="v"/>
                </a:pPr>
                <a:r>
                  <a:rPr lang="en-US" sz="1600" dirty="0">
                    <a:solidFill>
                      <a:schemeClr val="accent5"/>
                    </a:solidFill>
                    <a:latin typeface="+mj-lt"/>
                    <a:ea typeface="+mn-lt"/>
                    <a:cs typeface="+mn-lt"/>
                  </a:rPr>
                  <a:t>Improves paid search efficiency</a:t>
                </a:r>
                <a:endParaRPr lang="en-US" sz="1600" dirty="0">
                  <a:solidFill>
                    <a:schemeClr val="accent5"/>
                  </a:solidFill>
                  <a:latin typeface="+mj-lt"/>
                </a:endParaRPr>
              </a:p>
              <a:p>
                <a:pPr marL="285750" indent="-285750">
                  <a:buClr>
                    <a:schemeClr val="accent5"/>
                  </a:buClr>
                  <a:buSzPct val="50000"/>
                  <a:buFont typeface="Wingdings" panose="05000000000000000000" pitchFamily="2" charset="2"/>
                  <a:buChar char="v"/>
                </a:pPr>
                <a:r>
                  <a:rPr lang="en-US" sz="1600" dirty="0">
                    <a:solidFill>
                      <a:schemeClr val="accent5"/>
                    </a:solidFill>
                    <a:latin typeface="+mj-lt"/>
                    <a:ea typeface="+mn-lt"/>
                    <a:cs typeface="+mn-lt"/>
                  </a:rPr>
                  <a:t>Increases trust, intent and credibility</a:t>
                </a:r>
                <a:endParaRPr lang="en-US" sz="1600" dirty="0">
                  <a:solidFill>
                    <a:schemeClr val="accent5"/>
                  </a:solidFill>
                  <a:latin typeface="+mj-lt"/>
                </a:endParaRPr>
              </a:p>
              <a:p>
                <a:pPr marL="285750" indent="-285750">
                  <a:buClr>
                    <a:schemeClr val="accent5"/>
                  </a:buClr>
                  <a:buSzPct val="50000"/>
                  <a:buFont typeface="Wingdings" panose="05000000000000000000" pitchFamily="2" charset="2"/>
                  <a:buChar char="v"/>
                </a:pPr>
                <a:r>
                  <a:rPr lang="en-US" sz="1600" dirty="0">
                    <a:solidFill>
                      <a:schemeClr val="accent5"/>
                    </a:solidFill>
                    <a:latin typeface="+mj-lt"/>
                    <a:ea typeface="+mn-lt"/>
                    <a:cs typeface="+mn-lt"/>
                  </a:rPr>
                  <a:t>Protects long-term outcomes</a:t>
                </a:r>
                <a:endParaRPr lang="en-US" sz="1600" dirty="0">
                  <a:solidFill>
                    <a:schemeClr val="accent5"/>
                  </a:solidFill>
                  <a:latin typeface="+mj-lt"/>
                </a:endParaRPr>
              </a:p>
              <a:p>
                <a:pPr marL="285750" indent="-285750">
                  <a:buClr>
                    <a:schemeClr val="accent5"/>
                  </a:buClr>
                  <a:buSzPct val="50000"/>
                  <a:buFont typeface="Wingdings" panose="05000000000000000000" pitchFamily="2" charset="2"/>
                  <a:buChar char="v"/>
                </a:pPr>
                <a:r>
                  <a:rPr lang="en-US" sz="1600" dirty="0">
                    <a:solidFill>
                      <a:schemeClr val="accent5"/>
                    </a:solidFill>
                    <a:latin typeface="+mj-lt"/>
                    <a:ea typeface="+mn-lt"/>
                    <a:cs typeface="+mn-lt"/>
                  </a:rPr>
                  <a:t>Our role is to guide clients, not simply respond to requests</a:t>
                </a:r>
                <a:endParaRPr lang="en-US" sz="1600" dirty="0">
                  <a:solidFill>
                    <a:schemeClr val="accent5"/>
                  </a:solidFill>
                  <a:latin typeface="+mj-lt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F20109-F96B-A0FD-D119-59B6CD8231ED}"/>
                  </a:ext>
                </a:extLst>
              </p:cNvPr>
              <p:cNvSpPr txBox="1"/>
              <p:nvPr/>
            </p:nvSpPr>
            <p:spPr>
              <a:xfrm>
                <a:off x="820271" y="3307541"/>
                <a:ext cx="437029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1450" lvl="4" indent="-171450">
                  <a:buClr>
                    <a:schemeClr val="accent5"/>
                  </a:buClr>
                  <a:buSzPct val="50000"/>
                  <a:buFont typeface="Wingdings" panose="05000000000000000000" pitchFamily="2" charset="2"/>
                  <a:buChar char="v"/>
                </a:pPr>
                <a:r>
                  <a:rPr lang="en-US" sz="1200" dirty="0">
                    <a:solidFill>
                      <a:schemeClr val="accent5"/>
                    </a:solidFill>
                    <a:latin typeface="+mj-lt"/>
                    <a:ea typeface="+mn-lt"/>
                    <a:cs typeface="+mn-lt"/>
                  </a:rPr>
                  <a:t>Better lead quality</a:t>
                </a:r>
                <a:endParaRPr lang="en-US" sz="1200" dirty="0">
                  <a:solidFill>
                    <a:schemeClr val="accent5"/>
                  </a:solidFill>
                  <a:latin typeface="+mj-lt"/>
                </a:endParaRPr>
              </a:p>
              <a:p>
                <a:pPr marL="171450" lvl="1" indent="-171450">
                  <a:buClr>
                    <a:schemeClr val="accent5"/>
                  </a:buClr>
                  <a:buSzPct val="50000"/>
                  <a:buFont typeface="Wingdings" panose="05000000000000000000" pitchFamily="2" charset="2"/>
                  <a:buChar char="v"/>
                </a:pPr>
                <a:r>
                  <a:rPr lang="en-US" sz="1200" dirty="0">
                    <a:solidFill>
                      <a:schemeClr val="accent5"/>
                    </a:solidFill>
                    <a:latin typeface="+mj-lt"/>
                    <a:ea typeface="+mn-lt"/>
                    <a:cs typeface="+mn-lt"/>
                  </a:rPr>
                  <a:t>Stronger conversion rates</a:t>
                </a:r>
                <a:endParaRPr lang="en-US" sz="1200" dirty="0">
                  <a:solidFill>
                    <a:schemeClr val="accent5"/>
                  </a:solidFill>
                  <a:latin typeface="+mj-lt"/>
                </a:endParaRPr>
              </a:p>
              <a:p>
                <a:pPr marL="171450" lvl="1" indent="-171450">
                  <a:buClr>
                    <a:schemeClr val="accent5"/>
                  </a:buClr>
                  <a:buSzPct val="50000"/>
                  <a:buFont typeface="Wingdings" panose="05000000000000000000" pitchFamily="2" charset="2"/>
                  <a:buChar char="v"/>
                </a:pPr>
                <a:r>
                  <a:rPr lang="en-US" sz="1200" dirty="0">
                    <a:solidFill>
                      <a:schemeClr val="accent5"/>
                    </a:solidFill>
                    <a:latin typeface="+mj-lt"/>
                    <a:ea typeface="+mn-lt"/>
                    <a:cs typeface="+mn-lt"/>
                  </a:rPr>
                  <a:t>More sustainable growth</a:t>
                </a:r>
                <a:endParaRPr lang="en-US" sz="1200" dirty="0">
                  <a:solidFill>
                    <a:schemeClr val="accent5"/>
                  </a:solidFill>
                  <a:latin typeface="+mj-lt"/>
                </a:endParaRPr>
              </a:p>
            </p:txBody>
          </p:sp>
        </p:grpSp>
        <p:sp>
          <p:nvSpPr>
            <p:cNvPr id="12" name="Content Placeholder 4">
              <a:extLst>
                <a:ext uri="{FF2B5EF4-FFF2-40B4-BE49-F238E27FC236}">
                  <a16:creationId xmlns:a16="http://schemas.microsoft.com/office/drawing/2014/main" id="{4AE98F23-71EF-B8FA-C381-C2008F1547E4}"/>
                </a:ext>
              </a:extLst>
            </p:cNvPr>
            <p:cNvSpPr txBox="1">
              <a:spLocks/>
            </p:cNvSpPr>
            <p:nvPr/>
          </p:nvSpPr>
          <p:spPr>
            <a:xfrm>
              <a:off x="8165428" y="1151453"/>
              <a:ext cx="3594438" cy="435133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b="1" dirty="0">
                  <a:solidFill>
                    <a:schemeClr val="accent5"/>
                  </a:solidFill>
                </a:rPr>
                <a:t>What we are NOT saying.....</a:t>
              </a:r>
              <a:endParaRPr lang="en-US" dirty="0">
                <a:solidFill>
                  <a:schemeClr val="accent5"/>
                </a:solidFill>
              </a:endParaRPr>
            </a:p>
            <a:p>
              <a:pPr>
                <a:buClr>
                  <a:schemeClr val="accent5"/>
                </a:buClr>
                <a:buSzPct val="50000"/>
                <a:buFont typeface="Wingdings" panose="05000000000000000000" pitchFamily="2" charset="2"/>
                <a:buChar char="v"/>
              </a:pPr>
              <a:r>
                <a:rPr lang="en-US" sz="1600" dirty="0">
                  <a:solidFill>
                    <a:schemeClr val="accent5"/>
                  </a:solidFill>
                  <a:ea typeface="+mn-lt"/>
                  <a:cs typeface="+mn-lt"/>
                </a:rPr>
                <a:t>Paid search doesn’t work</a:t>
              </a:r>
              <a:endParaRPr lang="en-US" sz="1600" dirty="0">
                <a:solidFill>
                  <a:schemeClr val="accent5"/>
                </a:solidFill>
              </a:endParaRPr>
            </a:p>
            <a:p>
              <a:pPr>
                <a:buClr>
                  <a:schemeClr val="accent5"/>
                </a:buClr>
                <a:buSzPct val="50000"/>
                <a:buFont typeface="Wingdings" panose="05000000000000000000" pitchFamily="2" charset="2"/>
                <a:buChar char="v"/>
              </a:pPr>
              <a:r>
                <a:rPr lang="en-US" sz="1600" dirty="0">
                  <a:solidFill>
                    <a:schemeClr val="accent5"/>
                  </a:solidFill>
                  <a:ea typeface="+mn-lt"/>
                  <a:cs typeface="+mn-lt"/>
                </a:rPr>
                <a:t>You shouldn’t sell paid search</a:t>
              </a:r>
              <a:endParaRPr lang="en-US" sz="1600" dirty="0">
                <a:solidFill>
                  <a:schemeClr val="accent5"/>
                </a:solidFill>
              </a:endParaRPr>
            </a:p>
            <a:p>
              <a:pPr>
                <a:buClr>
                  <a:schemeClr val="accent5"/>
                </a:buClr>
                <a:buSzPct val="50000"/>
                <a:buFont typeface="Wingdings" panose="05000000000000000000" pitchFamily="2" charset="2"/>
                <a:buChar char="v"/>
              </a:pPr>
              <a:r>
                <a:rPr lang="en-US" sz="1600" dirty="0">
                  <a:solidFill>
                    <a:schemeClr val="accent5"/>
                  </a:solidFill>
                  <a:ea typeface="+mn-lt"/>
                  <a:cs typeface="+mn-lt"/>
                </a:rPr>
                <a:t>Branding replaces performance marketing</a:t>
              </a:r>
              <a:endParaRPr lang="en-US" sz="2400" dirty="0">
                <a:solidFill>
                  <a:schemeClr val="accent5"/>
                </a:solidFill>
              </a:endParaRPr>
            </a:p>
          </p:txBody>
        </p:sp>
      </p:grpSp>
      <p:pic>
        <p:nvPicPr>
          <p:cNvPr id="15" name="Picture 14" descr="A person in a suit holding a microphone&#10;&#10;AI-generated content may be incorrect.">
            <a:extLst>
              <a:ext uri="{FF2B5EF4-FFF2-40B4-BE49-F238E27FC236}">
                <a16:creationId xmlns:a16="http://schemas.microsoft.com/office/drawing/2014/main" id="{D43CF5B7-9B73-189B-5BCA-750AE18B5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404" y="59435"/>
            <a:ext cx="7271192" cy="679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331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BC016-7A99-08D1-C023-39AF495FF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dobeStock_75019082">
            <a:hlinkClick r:id="" action="ppaction://media"/>
            <a:extLst>
              <a:ext uri="{FF2B5EF4-FFF2-40B4-BE49-F238E27FC236}">
                <a16:creationId xmlns:a16="http://schemas.microsoft.com/office/drawing/2014/main" id="{01794386-9CFB-8CFB-A0DB-10D234FFF1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3D6891D-7BAF-C439-B5A9-8EC617F3F5C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EEE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yellow tag with black text&#10;&#10;AI-generated content may be incorrect.">
            <a:extLst>
              <a:ext uri="{FF2B5EF4-FFF2-40B4-BE49-F238E27FC236}">
                <a16:creationId xmlns:a16="http://schemas.microsoft.com/office/drawing/2014/main" id="{DC4CA153-2BC7-8447-001A-C214C26769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66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3430C-0121-9B36-DCEA-4B88221E3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4820" y="38659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>
                <a:latin typeface="Aptos"/>
              </a:rPr>
              <a:t>ACTIVITY: The Stat is Right (Price is Right style). The goal is to get the DMDs to engage early in the conversation.  Lindsey- feel free to change the game, but these are the stats I want to hammer on to set the stage. </a:t>
            </a:r>
            <a:endParaRPr lang="en-US"/>
          </a:p>
          <a:p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885FD-1B21-7E8E-4C7A-1DC4CF99D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0724"/>
            <a:ext cx="10515600" cy="471623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AFD32-C58A-56BE-7ED6-B4E07A167E2E}"/>
              </a:ext>
            </a:extLst>
          </p:cNvPr>
          <p:cNvSpPr txBox="1"/>
          <p:nvPr/>
        </p:nvSpPr>
        <p:spPr>
          <a:xfrm>
            <a:off x="1859286" y="1455706"/>
            <a:ext cx="9151338" cy="48320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rgbClr val="FF00F7"/>
                </a:solidFill>
              </a:rPr>
              <a:t>OVER</a:t>
            </a:r>
            <a:r>
              <a:rPr lang="en-US" sz="2800">
                <a:solidFill>
                  <a:srgbClr val="FF00F7"/>
                </a:solidFill>
              </a:rPr>
              <a:t> OR BELOW:  Ai Bot traffic makes up </a:t>
            </a:r>
            <a:r>
              <a:rPr lang="en-US" sz="2800">
                <a:solidFill>
                  <a:srgbClr val="FF00F7"/>
                </a:solidFill>
                <a:highlight>
                  <a:srgbClr val="FFFF00"/>
                </a:highlight>
              </a:rPr>
              <a:t>40%</a:t>
            </a:r>
            <a:r>
              <a:rPr lang="en-US" sz="2800">
                <a:solidFill>
                  <a:srgbClr val="FF00F7"/>
                </a:solidFill>
              </a:rPr>
              <a:t> of all web traffic  (answer: </a:t>
            </a:r>
            <a:r>
              <a:rPr lang="en-US" sz="2800">
                <a:solidFill>
                  <a:srgbClr val="FF00F7"/>
                </a:solidFill>
                <a:hlinkClick r:id="rId2"/>
              </a:rPr>
              <a:t>52.3%</a:t>
            </a:r>
            <a:r>
              <a:rPr lang="en-US" sz="2800">
                <a:solidFill>
                  <a:srgbClr val="FF00F7"/>
                </a:solidFill>
              </a:rPr>
              <a:t>)</a:t>
            </a:r>
          </a:p>
          <a:p>
            <a:pPr algn="ctr"/>
            <a:endParaRPr lang="en-US" sz="2800">
              <a:solidFill>
                <a:srgbClr val="FF00F7"/>
              </a:solidFill>
            </a:endParaRPr>
          </a:p>
          <a:p>
            <a:pPr algn="ctr"/>
            <a:r>
              <a:rPr lang="en-US" sz="2800" b="1">
                <a:solidFill>
                  <a:srgbClr val="FF00F7"/>
                </a:solidFill>
              </a:rPr>
              <a:t>OVER</a:t>
            </a:r>
            <a:r>
              <a:rPr lang="en-US" sz="2800">
                <a:solidFill>
                  <a:srgbClr val="FF00F7"/>
                </a:solidFill>
              </a:rPr>
              <a:t> OR BELOW: By 2028, bot traffic digital ad waste is projected to soar toward </a:t>
            </a:r>
            <a:r>
              <a:rPr lang="en-US" sz="2800">
                <a:solidFill>
                  <a:srgbClr val="FF00F7"/>
                </a:solidFill>
                <a:highlight>
                  <a:srgbClr val="FFFF00"/>
                </a:highlight>
              </a:rPr>
              <a:t>$145 billion</a:t>
            </a:r>
            <a:r>
              <a:rPr lang="en-US" sz="2800">
                <a:solidFill>
                  <a:srgbClr val="FF00F7"/>
                </a:solidFill>
              </a:rPr>
              <a:t> (answer: </a:t>
            </a:r>
            <a:r>
              <a:rPr lang="en-US" sz="2800">
                <a:solidFill>
                  <a:srgbClr val="FF00F7"/>
                </a:solidFill>
                <a:hlinkClick r:id="rId3"/>
              </a:rPr>
              <a:t>$172 billion</a:t>
            </a:r>
            <a:r>
              <a:rPr lang="en-US" sz="2800">
                <a:solidFill>
                  <a:srgbClr val="FF00F7"/>
                </a:solidFill>
              </a:rPr>
              <a:t>)</a:t>
            </a:r>
          </a:p>
          <a:p>
            <a:pPr algn="ctr"/>
            <a:endParaRPr lang="en-US" sz="2800">
              <a:solidFill>
                <a:srgbClr val="FF00F7"/>
              </a:solidFill>
            </a:endParaRPr>
          </a:p>
          <a:p>
            <a:pPr algn="ctr"/>
            <a:r>
              <a:rPr lang="en-US" sz="2800" b="1">
                <a:solidFill>
                  <a:srgbClr val="FF00F7"/>
                </a:solidFill>
              </a:rPr>
              <a:t>OVER</a:t>
            </a:r>
            <a:r>
              <a:rPr lang="en-US" sz="2800">
                <a:solidFill>
                  <a:srgbClr val="FF00F7"/>
                </a:solidFill>
              </a:rPr>
              <a:t> OR BELOW:  </a:t>
            </a:r>
            <a:r>
              <a:rPr lang="en-US" sz="2800">
                <a:solidFill>
                  <a:srgbClr val="FF00F7"/>
                </a:solidFill>
                <a:highlight>
                  <a:srgbClr val="FFFF00"/>
                </a:highlight>
              </a:rPr>
              <a:t>18%</a:t>
            </a:r>
            <a:r>
              <a:rPr lang="en-US" sz="2800">
                <a:solidFill>
                  <a:srgbClr val="FF00F7"/>
                </a:solidFill>
              </a:rPr>
              <a:t> of global digital ad spend was lost to ad fraud (answer: </a:t>
            </a:r>
            <a:r>
              <a:rPr lang="en-US" sz="2800">
                <a:solidFill>
                  <a:srgbClr val="FF00F7"/>
                </a:solidFill>
                <a:hlinkClick r:id="rId4"/>
              </a:rPr>
              <a:t>22%</a:t>
            </a:r>
            <a:r>
              <a:rPr lang="en-US" sz="2800">
                <a:solidFill>
                  <a:srgbClr val="FF00F7"/>
                </a:solidFill>
              </a:rPr>
              <a:t>)</a:t>
            </a:r>
          </a:p>
          <a:p>
            <a:pPr algn="ctr"/>
            <a:endParaRPr lang="en-US" sz="2800">
              <a:solidFill>
                <a:srgbClr val="FF00F7"/>
              </a:solidFill>
            </a:endParaRPr>
          </a:p>
          <a:p>
            <a:pPr algn="ctr"/>
            <a:r>
              <a:rPr lang="en-US" sz="2800" b="1">
                <a:solidFill>
                  <a:srgbClr val="FF00F7"/>
                </a:solidFill>
              </a:rPr>
              <a:t>OVER</a:t>
            </a:r>
            <a:r>
              <a:rPr lang="en-US" sz="2800">
                <a:solidFill>
                  <a:srgbClr val="FF00F7"/>
                </a:solidFill>
              </a:rPr>
              <a:t> OR BELOW: $1 of marketing budget is lost to ad fraud for every </a:t>
            </a:r>
            <a:r>
              <a:rPr lang="en-US" sz="2800">
                <a:solidFill>
                  <a:srgbClr val="FF00F7"/>
                </a:solidFill>
                <a:highlight>
                  <a:srgbClr val="FFFF00"/>
                </a:highlight>
              </a:rPr>
              <a:t>$2</a:t>
            </a:r>
            <a:r>
              <a:rPr lang="en-US" sz="2800">
                <a:solidFill>
                  <a:srgbClr val="FF00F7"/>
                </a:solidFill>
              </a:rPr>
              <a:t> (answer: </a:t>
            </a:r>
            <a:r>
              <a:rPr lang="en-US" sz="2800">
                <a:solidFill>
                  <a:srgbClr val="FF00F7"/>
                </a:solidFill>
                <a:ea typeface="+mn-lt"/>
                <a:cs typeface="+mn-lt"/>
                <a:hlinkClick r:id="rId4"/>
              </a:rPr>
              <a:t>$3</a:t>
            </a:r>
            <a:r>
              <a:rPr lang="en-US" sz="2800">
                <a:solidFill>
                  <a:srgbClr val="FF00F7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52222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D5A84-64DE-69FB-196F-BCBAD98E4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43" y="691697"/>
            <a:ext cx="12300857" cy="1347334"/>
          </a:xfrm>
        </p:spPr>
        <p:txBody>
          <a:bodyPr>
            <a:normAutofit fontScale="90000"/>
          </a:bodyPr>
          <a:lstStyle/>
          <a:p>
            <a:r>
              <a:rPr lang="en-US" sz="3600">
                <a:highlight>
                  <a:srgbClr val="FFFF00"/>
                </a:highlight>
              </a:rPr>
              <a:t>Note: </a:t>
            </a:r>
            <a:r>
              <a:rPr lang="en-US" sz="3600"/>
              <a:t>  </a:t>
            </a:r>
            <a:br>
              <a:rPr lang="en-US" sz="3600"/>
            </a:br>
            <a:br>
              <a:rPr lang="en-US" sz="3600"/>
            </a:br>
            <a:r>
              <a:rPr lang="en-US" sz="3600"/>
              <a:t>I want to create a one-sheet/takeaway doc with this info:</a:t>
            </a:r>
            <a:br>
              <a:rPr lang="en-US" sz="3600"/>
            </a:br>
            <a:r>
              <a:rPr lang="en-US" sz="3600"/>
              <a:t>(let me know if it should be in here instead)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3352F-7F84-568E-E03B-87F75F590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343" y="2696482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pPr marL="0" indent="0">
              <a:buNone/>
            </a:pPr>
            <a:r>
              <a:rPr lang="en-US"/>
              <a:t>Follow this link:</a:t>
            </a:r>
          </a:p>
          <a:p>
            <a:endParaRPr lang="en-US"/>
          </a:p>
          <a:p>
            <a:pPr marL="0" indent="0">
              <a:buNone/>
            </a:pPr>
            <a:r>
              <a:rPr lang="en-US" b="1" u="sng">
                <a:solidFill>
                  <a:schemeClr val="accent4">
                    <a:lumMod val="76000"/>
                  </a:schemeClr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Director Messaging Guide: Paid Search in 2026</a:t>
            </a:r>
            <a:endParaRPr lang="en-US" b="1" u="sng">
              <a:solidFill>
                <a:schemeClr val="accent4">
                  <a:lumMod val="76000"/>
                </a:schemeClr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456751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193DB-2059-6028-D0E3-4B8B06295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2065" y="-101633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/>
              <a:t>The risk of making SEM your bread and butter: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E7414-D172-B6E6-5B39-18720750A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" y="1417794"/>
            <a:ext cx="338929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1800" u="sng"/>
              <a:t>Platform and Data Risk</a:t>
            </a:r>
          </a:p>
          <a:p>
            <a:pPr algn="ctr"/>
            <a:endParaRPr lang="en-US" sz="1800"/>
          </a:p>
          <a:p>
            <a:r>
              <a:rPr lang="en-US" sz="1800"/>
              <a:t>More dependent of Google's algorithm changes</a:t>
            </a:r>
          </a:p>
          <a:p>
            <a:endParaRPr lang="en-US" sz="1800"/>
          </a:p>
          <a:p>
            <a:r>
              <a:rPr lang="en-US" sz="1800"/>
              <a:t>Exposed to more fraud </a:t>
            </a:r>
          </a:p>
          <a:p>
            <a:endParaRPr lang="en-US" sz="1800"/>
          </a:p>
          <a:p>
            <a:r>
              <a:rPr lang="en-US" sz="1800"/>
              <a:t>Excess bot traffic skews analytics that help us make informed decisions</a:t>
            </a:r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92DA6E-6D22-1381-FC23-ED101F5CA765}"/>
              </a:ext>
            </a:extLst>
          </p:cNvPr>
          <p:cNvSpPr txBox="1"/>
          <p:nvPr/>
        </p:nvSpPr>
        <p:spPr>
          <a:xfrm>
            <a:off x="7287295" y="1422041"/>
            <a:ext cx="4904704" cy="44781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u="sng">
                <a:latin typeface="Aptos"/>
                <a:ea typeface="Arial"/>
                <a:cs typeface="Arial"/>
              </a:rPr>
              <a:t>Strategic Risk</a:t>
            </a:r>
          </a:p>
          <a:p>
            <a:pPr algn="ctr"/>
            <a:endParaRPr lang="en-US">
              <a:latin typeface="Aptos"/>
              <a:ea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aseline="0">
                <a:latin typeface="Aptos"/>
                <a:ea typeface="Arial"/>
                <a:cs typeface="Arial"/>
              </a:rPr>
              <a:t>Moving dollars off branding channels </a:t>
            </a:r>
            <a:r>
              <a:rPr lang="en-US">
                <a:latin typeface="Aptos"/>
                <a:ea typeface="Arial"/>
                <a:cs typeface="Arial"/>
              </a:rPr>
              <a:t>shrinks your pool of potential </a:t>
            </a:r>
            <a:endParaRPr lang="en-US"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>
              <a:latin typeface="Aptos"/>
              <a:ea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Quantity is prioritized over quality</a:t>
            </a:r>
          </a:p>
          <a:p>
            <a:pPr marL="285750" indent="-285750">
              <a:buFont typeface="Arial"/>
              <a:buChar char="•"/>
            </a:pPr>
            <a:endParaRPr lang="en-US">
              <a:latin typeface="Aptos"/>
              <a:ea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Aptos"/>
                <a:ea typeface="Arial"/>
                <a:cs typeface="Arial"/>
              </a:rPr>
              <a:t>Sellers</a:t>
            </a:r>
            <a:r>
              <a:rPr lang="en-US" baseline="0">
                <a:latin typeface="Aptos"/>
                <a:ea typeface="Arial"/>
                <a:cs typeface="Arial"/>
              </a:rPr>
              <a:t> </a:t>
            </a:r>
            <a:r>
              <a:rPr lang="en-US">
                <a:latin typeface="Aptos"/>
                <a:ea typeface="Arial"/>
                <a:cs typeface="Arial"/>
              </a:rPr>
              <a:t>become</a:t>
            </a:r>
            <a:r>
              <a:rPr lang="en-US" baseline="0">
                <a:latin typeface="Aptos"/>
                <a:ea typeface="Arial"/>
                <a:cs typeface="Arial"/>
              </a:rPr>
              <a:t> reactive</a:t>
            </a:r>
            <a:r>
              <a:rPr lang="en-US">
                <a:latin typeface="Aptos"/>
                <a:ea typeface="Arial"/>
                <a:cs typeface="Arial"/>
              </a:rPr>
              <a:t> order takers (vendors), not consultants ​</a:t>
            </a:r>
          </a:p>
          <a:p>
            <a:pPr marL="285750" indent="-285750">
              <a:buFont typeface="Arial"/>
              <a:buChar char="•"/>
            </a:pPr>
            <a:endParaRPr lang="en-US">
              <a:latin typeface="Aptos"/>
              <a:ea typeface="Arial"/>
              <a:cs typeface="Arial"/>
            </a:endParaRPr>
          </a:p>
          <a:p>
            <a:pPr marL="285750" lvl="0" indent="-285750" rtl="0">
              <a:buFont typeface="Arial"/>
              <a:buChar char="•"/>
            </a:pPr>
            <a:r>
              <a:rPr lang="en-US" baseline="0">
                <a:latin typeface="Aptos"/>
                <a:ea typeface="Arial"/>
                <a:cs typeface="Arial"/>
              </a:rPr>
              <a:t>Falling into the KPI Trap:</a:t>
            </a:r>
            <a:r>
              <a:rPr lang="en-US">
                <a:latin typeface="Aptos"/>
                <a:ea typeface="Arial"/>
                <a:cs typeface="Arial"/>
              </a:rPr>
              <a:t>​</a:t>
            </a:r>
          </a:p>
          <a:p>
            <a:pPr marL="171450" indent="-171450">
              <a:buFont typeface="Arial"/>
              <a:buChar char="•"/>
            </a:pPr>
            <a:endParaRPr lang="en-US" sz="900">
              <a:latin typeface="Aptos"/>
              <a:ea typeface="Arial"/>
              <a:cs typeface="Arial"/>
            </a:endParaRPr>
          </a:p>
          <a:p>
            <a:pPr marL="742950" lvl="2" indent="-285750" rtl="0">
              <a:buFont typeface="Arial"/>
              <a:buChar char="•"/>
            </a:pPr>
            <a:r>
              <a:rPr lang="en-US" sz="1600" baseline="0">
                <a:latin typeface="Aptos"/>
                <a:ea typeface="Arial"/>
                <a:cs typeface="Arial"/>
              </a:rPr>
              <a:t>Number of leads become the north star</a:t>
            </a:r>
            <a:r>
              <a:rPr lang="en-US" sz="1600">
                <a:latin typeface="Aptos"/>
                <a:ea typeface="Arial"/>
                <a:cs typeface="Arial"/>
              </a:rPr>
              <a:t>​</a:t>
            </a:r>
          </a:p>
          <a:p>
            <a:pPr marL="742950" lvl="2" indent="-285750" rtl="0">
              <a:buFont typeface="Arial"/>
              <a:buChar char="•"/>
            </a:pPr>
            <a:r>
              <a:rPr lang="en-US" sz="1600" baseline="0">
                <a:latin typeface="Aptos"/>
                <a:ea typeface="Arial"/>
                <a:cs typeface="Arial"/>
              </a:rPr>
              <a:t>Quality and conversion rate get deprioritized</a:t>
            </a:r>
            <a:r>
              <a:rPr lang="en-US" sz="1600">
                <a:latin typeface="Aptos"/>
                <a:ea typeface="Arial"/>
                <a:cs typeface="Arial"/>
              </a:rPr>
              <a:t>​</a:t>
            </a:r>
          </a:p>
          <a:p>
            <a:pPr marL="742950" lvl="2" indent="-285750">
              <a:buFont typeface="Arial"/>
              <a:buChar char="•"/>
            </a:pPr>
            <a:r>
              <a:rPr lang="en-US" sz="1600" baseline="0">
                <a:latin typeface="Aptos"/>
                <a:ea typeface="Arial"/>
                <a:cs typeface="Arial"/>
              </a:rPr>
              <a:t>More pressure gets put on branding channels to produce, because they </a:t>
            </a:r>
            <a:r>
              <a:rPr lang="en-US" sz="1600">
                <a:latin typeface="Aptos"/>
                <a:ea typeface="Arial"/>
                <a:cs typeface="Arial"/>
              </a:rPr>
              <a:t>don't show</a:t>
            </a:r>
            <a:r>
              <a:rPr lang="en-US" sz="1600" baseline="0">
                <a:latin typeface="Aptos"/>
                <a:ea typeface="Arial"/>
                <a:cs typeface="Arial"/>
              </a:rPr>
              <a:t> "leads"</a:t>
            </a:r>
            <a:r>
              <a:rPr lang="en-US" sz="1600">
                <a:latin typeface="Aptos"/>
                <a:ea typeface="Arial"/>
                <a:cs typeface="Arial"/>
              </a:rPr>
              <a:t>​</a:t>
            </a:r>
          </a:p>
          <a:p>
            <a:pPr algn="ctr"/>
            <a:endParaRPr lang="en-US" sz="140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06D7F4-C5A4-EE57-FA22-EFC6373F2FFD}"/>
              </a:ext>
            </a:extLst>
          </p:cNvPr>
          <p:cNvSpPr txBox="1">
            <a:spLocks/>
          </p:cNvSpPr>
          <p:nvPr/>
        </p:nvSpPr>
        <p:spPr>
          <a:xfrm>
            <a:off x="3791754" y="1419941"/>
            <a:ext cx="3389291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u="sng"/>
              <a:t>Generative Ai Risk</a:t>
            </a:r>
            <a:endParaRPr lang="en-US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/>
          </a:p>
          <a:p>
            <a:r>
              <a:rPr lang="en-US" sz="1800">
                <a:ea typeface="+mn-lt"/>
                <a:cs typeface="+mn-lt"/>
              </a:rPr>
              <a:t>Generative AI answers more questions without a click</a:t>
            </a:r>
          </a:p>
          <a:p>
            <a:pPr marL="0" indent="0">
              <a:buNone/>
            </a:pPr>
            <a:endParaRPr lang="en-US" sz="1800">
              <a:ea typeface="+mn-lt"/>
              <a:cs typeface="+mn-lt"/>
            </a:endParaRPr>
          </a:p>
          <a:p>
            <a:r>
              <a:rPr lang="en-US" sz="1800">
                <a:ea typeface="+mn-lt"/>
                <a:cs typeface="+mn-lt"/>
              </a:rPr>
              <a:t>Buyers do more research </a:t>
            </a:r>
            <a:r>
              <a:rPr lang="en-US" sz="1800" i="1">
                <a:ea typeface="+mn-lt"/>
                <a:cs typeface="+mn-lt"/>
              </a:rPr>
              <a:t>before</a:t>
            </a:r>
            <a:r>
              <a:rPr lang="en-US" sz="1800">
                <a:ea typeface="+mn-lt"/>
                <a:cs typeface="+mn-lt"/>
              </a:rPr>
              <a:t> ever visiting a site</a:t>
            </a:r>
            <a:endParaRPr lang="en-US"/>
          </a:p>
          <a:p>
            <a:pPr marL="0" indent="0">
              <a:buNone/>
            </a:pPr>
            <a:endParaRPr lang="en-US" sz="1800">
              <a:ea typeface="+mn-lt"/>
              <a:cs typeface="+mn-lt"/>
            </a:endParaRPr>
          </a:p>
          <a:p>
            <a:r>
              <a:rPr lang="en-US" sz="1800">
                <a:ea typeface="+mn-lt"/>
                <a:cs typeface="+mn-lt"/>
              </a:rPr>
              <a:t>Search is becoming more answer driven and less exploration driven.</a:t>
            </a:r>
          </a:p>
          <a:p>
            <a:endParaRPr lang="en-US" sz="18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800">
                <a:ea typeface="+mn-lt"/>
                <a:cs typeface="+mn-lt"/>
              </a:rPr>
              <a:t>Why this matters:</a:t>
            </a:r>
          </a:p>
          <a:p>
            <a:pPr>
              <a:buFontTx/>
              <a:buChar char="-"/>
            </a:pPr>
            <a:r>
              <a:rPr lang="en-US" sz="1800">
                <a:ea typeface="+mn-lt"/>
                <a:cs typeface="+mn-lt"/>
              </a:rPr>
              <a:t>Paid search captures buyers later in the journey with fewer chances to:</a:t>
            </a:r>
          </a:p>
          <a:p>
            <a:pPr lvl="1">
              <a:buFontTx/>
              <a:buChar char="-"/>
            </a:pPr>
            <a:r>
              <a:rPr lang="en-US" sz="1200">
                <a:ea typeface="+mn-lt"/>
                <a:cs typeface="+mn-lt"/>
              </a:rPr>
              <a:t>Educate</a:t>
            </a:r>
          </a:p>
          <a:p>
            <a:pPr lvl="1">
              <a:buFontTx/>
              <a:buChar char="-"/>
            </a:pPr>
            <a:r>
              <a:rPr lang="en-US" sz="1200">
                <a:ea typeface="+mn-lt"/>
                <a:cs typeface="+mn-lt"/>
              </a:rPr>
              <a:t>Differentiate</a:t>
            </a:r>
          </a:p>
          <a:p>
            <a:pPr lvl="1">
              <a:buFontTx/>
              <a:buChar char="-"/>
            </a:pPr>
            <a:r>
              <a:rPr lang="en-US" sz="1200">
                <a:ea typeface="+mn-lt"/>
                <a:cs typeface="+mn-lt"/>
              </a:rPr>
              <a:t>Build preference</a:t>
            </a:r>
          </a:p>
          <a:p>
            <a:endParaRPr lang="en-US" sz="1800"/>
          </a:p>
          <a:p>
            <a:pPr>
              <a:buFont typeface="Calibri" panose="020B0604020202020204" pitchFamily="34" charset="0"/>
              <a:buChar char="-"/>
            </a:pPr>
            <a:endParaRPr lang="en-US" sz="1800"/>
          </a:p>
          <a:p>
            <a:pPr>
              <a:buFont typeface="Calibri" panose="020B0604020202020204" pitchFamily="34" charset="0"/>
              <a:buChar char="-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7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A20C55-164E-E77D-52CA-376CA96399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E9C250-C13B-2B81-20C2-29A19C9E2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1" y="393990"/>
            <a:ext cx="631387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hunk" pitchFamily="50" charset="0"/>
              </a:rPr>
              <a:t>Why are we training on this topic?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72CBA-49A2-2DE2-75E2-C7479B790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117" y="1503653"/>
            <a:ext cx="6044484" cy="22159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E6CBE4-CCFA-F4A6-0FBF-4AEFCED94ED9}"/>
              </a:ext>
            </a:extLst>
          </p:cNvPr>
          <p:cNvSpPr txBox="1"/>
          <p:nvPr/>
        </p:nvSpPr>
        <p:spPr>
          <a:xfrm>
            <a:off x="266701" y="4243777"/>
            <a:ext cx="6033753" cy="24314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  <a:latin typeface="Chunk" pitchFamily="50" charset="0"/>
                <a:cs typeface="Arial"/>
              </a:rPr>
              <a:t>Why do some clients and sellers have a bias towards Paid Search?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v"/>
            </a:pPr>
            <a:endParaRPr lang="en-US" sz="2400" u="sng" dirty="0">
              <a:solidFill>
                <a:schemeClr val="bg1"/>
              </a:solidFill>
              <a:latin typeface="Montserrat" panose="00000500000000000000" pitchFamily="2" charset="0"/>
              <a:cs typeface="Arial"/>
            </a:endParaRPr>
          </a:p>
          <a:p>
            <a:pPr marL="342900" indent="-342900">
              <a:buClr>
                <a:schemeClr val="bg1"/>
              </a:buClr>
              <a:buSzPct val="50000"/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bg1"/>
                </a:solidFill>
                <a:latin typeface="Montserrat" panose="00000500000000000000" pitchFamily="2" charset="0"/>
                <a:cs typeface="Arial"/>
              </a:rPr>
              <a:t>Clear attribution</a:t>
            </a:r>
          </a:p>
          <a:p>
            <a:pPr marL="342900" indent="-342900">
              <a:buClr>
                <a:schemeClr val="bg1"/>
              </a:buClr>
              <a:buSzPct val="50000"/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bg1"/>
                </a:solidFill>
                <a:latin typeface="Montserrat" panose="00000500000000000000" pitchFamily="2" charset="0"/>
                <a:cs typeface="Arial"/>
              </a:rPr>
              <a:t>Easy to show reporting</a:t>
            </a:r>
          </a:p>
          <a:p>
            <a:pPr marL="342900" indent="-342900">
              <a:buClr>
                <a:schemeClr val="bg1"/>
              </a:buClr>
              <a:buSzPct val="50000"/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bg1"/>
                </a:solidFill>
                <a:latin typeface="Montserrat" panose="00000500000000000000" pitchFamily="2" charset="0"/>
                <a:cs typeface="Arial"/>
              </a:rPr>
              <a:t>Pressure on sellers to drive ROI</a:t>
            </a:r>
          </a:p>
          <a:p>
            <a:pPr marL="285750" indent="-285750" algn="ctr">
              <a:buClr>
                <a:schemeClr val="bg1"/>
              </a:buClr>
              <a:buFont typeface="Wingdings" panose="05000000000000000000" pitchFamily="2" charset="2"/>
              <a:buChar char="v"/>
            </a:pP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9E57CA-B2F5-5ED2-252E-C090FAD71BB0}"/>
              </a:ext>
            </a:extLst>
          </p:cNvPr>
          <p:cNvSpPr txBox="1"/>
          <p:nvPr/>
        </p:nvSpPr>
        <p:spPr>
          <a:xfrm>
            <a:off x="266701" y="1719553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1"/>
              </a:buClr>
              <a:buSzPct val="50000"/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bg1"/>
                </a:solidFill>
                <a:latin typeface="Montserrat" panose="00000500000000000000" pitchFamily="2" charset="0"/>
              </a:rPr>
              <a:t>Inflated paid search analytics are leading clients to believe paid search is the best avenue for their marketing investments.</a:t>
            </a:r>
          </a:p>
          <a:p>
            <a:pPr marL="285750" indent="-285750">
              <a:buClr>
                <a:schemeClr val="bg1"/>
              </a:buClr>
              <a:buSzPct val="50000"/>
              <a:buFont typeface="Wingdings" panose="05000000000000000000" pitchFamily="2" charset="2"/>
              <a:buChar char="v"/>
            </a:pPr>
            <a:endParaRPr lang="en-US" sz="18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Clr>
                <a:schemeClr val="bg1"/>
              </a:buClr>
              <a:buSzPct val="50000"/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bg1"/>
                </a:solidFill>
                <a:latin typeface="Montserrat" panose="00000500000000000000" pitchFamily="2" charset="0"/>
              </a:rPr>
              <a:t>Clients are asking sellers to move budgets from branding channels to paid search because of the inflated numbers they are seeing in the reporting. </a:t>
            </a:r>
          </a:p>
        </p:txBody>
      </p:sp>
    </p:spTree>
    <p:extLst>
      <p:ext uri="{BB962C8B-B14F-4D97-AF65-F5344CB8AC3E}">
        <p14:creationId xmlns:p14="http://schemas.microsoft.com/office/powerpoint/2010/main" val="303684548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EF91A0-76BE-61CD-D99B-DC547289A6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2A9C34-AD5F-BC3E-86D3-DE6D2A11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303065"/>
            <a:ext cx="12192001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  <a:latin typeface="Chunk" pitchFamily="50" charset="0"/>
              </a:rPr>
              <a:t>Paid Search by numbers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7770368-6A17-F132-45F8-F1003C77BA17}"/>
              </a:ext>
            </a:extLst>
          </p:cNvPr>
          <p:cNvSpPr txBox="1">
            <a:spLocks/>
          </p:cNvSpPr>
          <p:nvPr/>
        </p:nvSpPr>
        <p:spPr>
          <a:xfrm>
            <a:off x="-2" y="6023459"/>
            <a:ext cx="12192002" cy="813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accent1"/>
                </a:solidFill>
                <a:latin typeface="Chunk" pitchFamily="50" charset="0"/>
              </a:rPr>
              <a:t>What is causing the shift?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887E524-7B44-27E2-58EA-57999AFABF5E}"/>
              </a:ext>
            </a:extLst>
          </p:cNvPr>
          <p:cNvSpPr txBox="1">
            <a:spLocks/>
          </p:cNvSpPr>
          <p:nvPr/>
        </p:nvSpPr>
        <p:spPr>
          <a:xfrm>
            <a:off x="1154207" y="1173257"/>
            <a:ext cx="9883587" cy="1808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2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bg2"/>
                </a:solidFill>
              </a:rPr>
              <a:t> Google ad spend rose by </a:t>
            </a:r>
            <a:r>
              <a:rPr lang="en-US" sz="2400" b="1" dirty="0">
                <a:solidFill>
                  <a:schemeClr val="bg2"/>
                </a:solidFill>
              </a:rPr>
              <a:t>17% YOY </a:t>
            </a:r>
            <a:r>
              <a:rPr lang="en-US" sz="2400" dirty="0">
                <a:solidFill>
                  <a:schemeClr val="bg2"/>
                </a:solidFill>
              </a:rPr>
              <a:t>in 2024</a:t>
            </a:r>
          </a:p>
          <a:p>
            <a:pPr>
              <a:buClr>
                <a:schemeClr val="bg2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bg2"/>
                </a:solidFill>
              </a:rPr>
              <a:t> That same year, clicks went from </a:t>
            </a:r>
            <a:r>
              <a:rPr lang="en-US" sz="2400" b="1" dirty="0">
                <a:solidFill>
                  <a:schemeClr val="bg2"/>
                </a:solidFill>
              </a:rPr>
              <a:t>+8% to +4% YOY</a:t>
            </a:r>
          </a:p>
          <a:p>
            <a:pPr>
              <a:buClr>
                <a:schemeClr val="bg2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bg2"/>
                </a:solidFill>
              </a:rPr>
              <a:t> CPC growth is now outpacing click growth</a:t>
            </a:r>
          </a:p>
          <a:p>
            <a:pPr>
              <a:buClr>
                <a:schemeClr val="bg2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bg2"/>
                </a:solidFill>
              </a:rPr>
              <a:t> Advertisers are paying more just to maintain volume YOY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BA346E-73F0-FFEF-B691-7B9AD0F4CC98}"/>
              </a:ext>
            </a:extLst>
          </p:cNvPr>
          <p:cNvSpPr txBox="1"/>
          <p:nvPr/>
        </p:nvSpPr>
        <p:spPr>
          <a:xfrm>
            <a:off x="224119" y="4568886"/>
            <a:ext cx="2501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j-lt"/>
              </a:rPr>
              <a:t>Inflated Bot Traffic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5EFE89-5297-9585-47B0-1D26CFB9F09E}"/>
              </a:ext>
            </a:extLst>
          </p:cNvPr>
          <p:cNvSpPr txBox="1"/>
          <p:nvPr/>
        </p:nvSpPr>
        <p:spPr>
          <a:xfrm>
            <a:off x="3299014" y="4568886"/>
            <a:ext cx="2501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j-lt"/>
              </a:rPr>
              <a:t>Generative AI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02ED9E-870E-3A61-DEA7-03DFB92D78C6}"/>
              </a:ext>
            </a:extLst>
          </p:cNvPr>
          <p:cNvSpPr txBox="1"/>
          <p:nvPr/>
        </p:nvSpPr>
        <p:spPr>
          <a:xfrm>
            <a:off x="6391837" y="4556805"/>
            <a:ext cx="25011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+mj-lt"/>
              </a:rPr>
              <a:t>Changing Buyer Habits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A48A38-A35C-775E-3729-94EBF8195F28}"/>
              </a:ext>
            </a:extLst>
          </p:cNvPr>
          <p:cNvSpPr txBox="1"/>
          <p:nvPr/>
        </p:nvSpPr>
        <p:spPr>
          <a:xfrm>
            <a:off x="9466730" y="4741471"/>
            <a:ext cx="2501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j-lt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317813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ctangular frame with orange and blue designs&#10;&#10;AI-generated content may be incorrect.">
            <a:extLst>
              <a:ext uri="{FF2B5EF4-FFF2-40B4-BE49-F238E27FC236}">
                <a16:creationId xmlns:a16="http://schemas.microsoft.com/office/drawing/2014/main" id="{D055E688-1404-829A-EEA8-A6442CC7A9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E82FA5-43C8-F01F-3C68-FBC52810C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270" y="1626207"/>
            <a:ext cx="10515600" cy="662782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chemeClr val="accent4"/>
                </a:solidFill>
                <a:latin typeface="Chunk" pitchFamily="50" charset="0"/>
              </a:rPr>
              <a:t>1.  Inflated Bot Traffic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9400CE3-079C-B7B3-E187-CB1E495A7F44}"/>
              </a:ext>
            </a:extLst>
          </p:cNvPr>
          <p:cNvGrpSpPr/>
          <p:nvPr/>
        </p:nvGrpSpPr>
        <p:grpSpPr>
          <a:xfrm>
            <a:off x="1466070" y="2590801"/>
            <a:ext cx="9184000" cy="2770094"/>
            <a:chOff x="1541930" y="2590801"/>
            <a:chExt cx="9184000" cy="277009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811D067-ED16-5A04-2087-92258A3B33BF}"/>
                </a:ext>
              </a:extLst>
            </p:cNvPr>
            <p:cNvSpPr/>
            <p:nvPr/>
          </p:nvSpPr>
          <p:spPr>
            <a:xfrm>
              <a:off x="1541930" y="2590801"/>
              <a:ext cx="2716306" cy="277009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AI-driven bots now represent a majority of web traffic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16F04EF-0C95-6C3C-91BE-8E311B0E0475}"/>
                </a:ext>
              </a:extLst>
            </p:cNvPr>
            <p:cNvSpPr/>
            <p:nvPr/>
          </p:nvSpPr>
          <p:spPr>
            <a:xfrm>
              <a:off x="4775777" y="2590801"/>
              <a:ext cx="2716306" cy="277009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Fraud and invalid clicks inflate:</a:t>
              </a:r>
            </a:p>
            <a:p>
              <a:pPr marL="285750" lvl="1" indent="-285750">
                <a:buClr>
                  <a:schemeClr val="bg1"/>
                </a:buClr>
                <a:buSzPct val="50000"/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chemeClr val="bg1"/>
                  </a:solidFill>
                </a:rPr>
                <a:t>CTR</a:t>
              </a:r>
            </a:p>
            <a:p>
              <a:pPr marL="285750" lvl="1" indent="-285750">
                <a:buClr>
                  <a:schemeClr val="bg1"/>
                </a:buClr>
                <a:buSzPct val="50000"/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chemeClr val="bg1"/>
                  </a:solidFill>
                </a:rPr>
                <a:t>Lead volume</a:t>
              </a:r>
            </a:p>
            <a:p>
              <a:pPr marL="285750" lvl="1" indent="-285750">
                <a:buClr>
                  <a:schemeClr val="bg1"/>
                </a:buClr>
                <a:buSzPct val="50000"/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chemeClr val="bg1"/>
                  </a:solidFill>
                </a:rPr>
                <a:t>Performance signals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74A1AE4-C36B-EB56-D306-6E2BD4DF6367}"/>
                </a:ext>
              </a:extLst>
            </p:cNvPr>
            <p:cNvSpPr/>
            <p:nvPr/>
          </p:nvSpPr>
          <p:spPr>
            <a:xfrm>
              <a:off x="8009624" y="2590801"/>
              <a:ext cx="2716306" cy="277009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Why this matters</a:t>
              </a:r>
            </a:p>
            <a:p>
              <a:pPr marL="285750" lvl="1" indent="-285750">
                <a:buClr>
                  <a:schemeClr val="bg1"/>
                </a:buClr>
                <a:buSzPct val="50000"/>
                <a:buFont typeface="Wingdings" panose="05000000000000000000" pitchFamily="2" charset="2"/>
                <a:buChar char="v"/>
              </a:pPr>
              <a:r>
                <a:rPr lang="en-US" sz="1200" dirty="0">
                  <a:solidFill>
                    <a:schemeClr val="bg1"/>
                  </a:solidFill>
                </a:rPr>
                <a:t>Metrics look strong before outcomes are validated</a:t>
              </a:r>
            </a:p>
            <a:p>
              <a:pPr marL="285750" lvl="1" indent="-285750">
                <a:buClr>
                  <a:schemeClr val="bg1"/>
                </a:buClr>
                <a:buSzPct val="50000"/>
                <a:buFont typeface="Wingdings" panose="05000000000000000000" pitchFamily="2" charset="2"/>
                <a:buChar char="v"/>
              </a:pPr>
              <a:r>
                <a:rPr lang="en-US" sz="1200" dirty="0">
                  <a:solidFill>
                    <a:schemeClr val="bg1"/>
                  </a:solidFill>
                </a:rPr>
                <a:t>Budget decisions get made on unreliable data</a:t>
              </a:r>
            </a:p>
            <a:p>
              <a:pPr marL="285750" lvl="1" indent="-285750">
                <a:buClr>
                  <a:schemeClr val="bg1"/>
                </a:buClr>
                <a:buSzPct val="50000"/>
                <a:buFont typeface="Wingdings" panose="05000000000000000000" pitchFamily="2" charset="2"/>
                <a:buChar char="v"/>
              </a:pPr>
              <a:r>
                <a:rPr lang="en-US" sz="1200" dirty="0">
                  <a:solidFill>
                    <a:schemeClr val="bg1"/>
                  </a:solidFill>
                </a:rPr>
                <a:t>Diminishes the value of other channels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1069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ver or Below">
            <a:hlinkClick r:id="" action="ppaction://media"/>
            <a:extLst>
              <a:ext uri="{FF2B5EF4-FFF2-40B4-BE49-F238E27FC236}">
                <a16:creationId xmlns:a16="http://schemas.microsoft.com/office/drawing/2014/main" id="{51AB31CC-A1BE-7DC0-A3FD-4EE96C2050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2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rectangular frame&#10;&#10;AI-generated content may be incorrect.">
            <a:extLst>
              <a:ext uri="{FF2B5EF4-FFF2-40B4-BE49-F238E27FC236}">
                <a16:creationId xmlns:a16="http://schemas.microsoft.com/office/drawing/2014/main" id="{D8CF6558-42DB-9109-9113-3BEEF2C843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F43C66-06A7-6907-0923-1D89661CC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0288"/>
            <a:ext cx="10515600" cy="1325563"/>
          </a:xfrm>
          <a:noFill/>
        </p:spPr>
        <p:txBody>
          <a:bodyPr/>
          <a:lstStyle/>
          <a:p>
            <a:pPr algn="ctr"/>
            <a:r>
              <a:rPr lang="en-US" sz="3600" dirty="0">
                <a:solidFill>
                  <a:schemeClr val="accent4"/>
                </a:solidFill>
                <a:latin typeface="Chunk" pitchFamily="50" charset="0"/>
              </a:rPr>
              <a:t>2. Generative Ai Risk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9B8FE7-90BE-0635-39E0-4F7862F99861}"/>
              </a:ext>
            </a:extLst>
          </p:cNvPr>
          <p:cNvGrpSpPr/>
          <p:nvPr/>
        </p:nvGrpSpPr>
        <p:grpSpPr>
          <a:xfrm>
            <a:off x="732507" y="2662519"/>
            <a:ext cx="10726985" cy="2439772"/>
            <a:chOff x="838200" y="1873624"/>
            <a:chExt cx="10726985" cy="243977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B0F4BB4-A999-228E-2509-0DB3C432F459}"/>
                </a:ext>
              </a:extLst>
            </p:cNvPr>
            <p:cNvGrpSpPr/>
            <p:nvPr/>
          </p:nvGrpSpPr>
          <p:grpSpPr>
            <a:xfrm>
              <a:off x="838200" y="1873624"/>
              <a:ext cx="7974122" cy="2439772"/>
              <a:chOff x="1541930" y="2590801"/>
              <a:chExt cx="8774993" cy="2770094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D1BD71BE-8D40-71FF-DF4C-E163113CC974}"/>
                  </a:ext>
                </a:extLst>
              </p:cNvPr>
              <p:cNvSpPr/>
              <p:nvPr/>
            </p:nvSpPr>
            <p:spPr>
              <a:xfrm>
                <a:off x="1541930" y="2590801"/>
                <a:ext cx="2716306" cy="2770094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indent="0" algn="ctr">
                  <a:buNone/>
                </a:pPr>
                <a:r>
                  <a:rPr lang="en-US" sz="1800" b="1" dirty="0">
                    <a:ea typeface="+mn-lt"/>
                    <a:cs typeface="+mn-lt"/>
                  </a:rPr>
                  <a:t>Generative AI answers more questions without a click</a:t>
                </a: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EF2052AB-6067-CF60-8781-AB335B02443C}"/>
                  </a:ext>
                </a:extLst>
              </p:cNvPr>
              <p:cNvSpPr/>
              <p:nvPr/>
            </p:nvSpPr>
            <p:spPr>
              <a:xfrm>
                <a:off x="4571273" y="2590801"/>
                <a:ext cx="2716306" cy="2770094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indent="0" algn="ctr">
                  <a:buNone/>
                </a:pPr>
                <a:r>
                  <a:rPr lang="en-US" sz="1800" b="1" dirty="0">
                    <a:ea typeface="+mn-lt"/>
                    <a:cs typeface="+mn-lt"/>
                  </a:rPr>
                  <a:t>Buyers do more research </a:t>
                </a:r>
                <a:r>
                  <a:rPr lang="en-US" sz="1800" b="1" i="1" dirty="0">
                    <a:ea typeface="+mn-lt"/>
                    <a:cs typeface="+mn-lt"/>
                  </a:rPr>
                  <a:t>before</a:t>
                </a:r>
                <a:r>
                  <a:rPr lang="en-US" sz="1800" b="1" dirty="0">
                    <a:ea typeface="+mn-lt"/>
                    <a:cs typeface="+mn-lt"/>
                  </a:rPr>
                  <a:t> ever visiting a site</a:t>
                </a:r>
                <a:endParaRPr lang="en-US" sz="2800" b="1" dirty="0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64E4717B-F1B6-BFA0-3D18-F60DA77E69AD}"/>
                  </a:ext>
                </a:extLst>
              </p:cNvPr>
              <p:cNvSpPr/>
              <p:nvPr/>
            </p:nvSpPr>
            <p:spPr>
              <a:xfrm>
                <a:off x="7600617" y="2590801"/>
                <a:ext cx="2716306" cy="2770094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indent="0" algn="ctr">
                  <a:buNone/>
                </a:pPr>
                <a:r>
                  <a:rPr lang="en-US" sz="1800" b="1" dirty="0">
                    <a:ea typeface="+mn-lt"/>
                    <a:cs typeface="+mn-lt"/>
                  </a:rPr>
                  <a:t>Search is becoming more answer driven and less exploration driven.</a:t>
                </a:r>
              </a:p>
            </p:txBody>
          </p:sp>
        </p:grp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0DDDAD0-CA12-FF8C-DFAB-E705F228A646}"/>
                </a:ext>
              </a:extLst>
            </p:cNvPr>
            <p:cNvSpPr/>
            <p:nvPr/>
          </p:nvSpPr>
          <p:spPr>
            <a:xfrm>
              <a:off x="9096789" y="1873624"/>
              <a:ext cx="2468396" cy="2439772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/>
                  </a:solidFill>
                  <a:latin typeface="+mj-lt"/>
                  <a:ea typeface="+mn-lt"/>
                  <a:cs typeface="+mn-lt"/>
                </a:rPr>
                <a:t>Why this matters</a:t>
              </a:r>
            </a:p>
            <a:p>
              <a:pPr marL="0" indent="0" algn="ctr">
                <a:buNone/>
              </a:pPr>
              <a:r>
                <a:rPr lang="en-US" sz="1200" dirty="0">
                  <a:solidFill>
                    <a:schemeClr val="bg1"/>
                  </a:solidFill>
                  <a:ea typeface="+mn-lt"/>
                  <a:cs typeface="+mn-lt"/>
                </a:rPr>
                <a:t>Paid search centric campaigns captures buyers later in the journey with fewer chances to:</a:t>
              </a:r>
            </a:p>
            <a:p>
              <a:pPr marL="742950" lvl="1" indent="-285750">
                <a:buClr>
                  <a:schemeClr val="bg1"/>
                </a:buClr>
                <a:buSzPct val="50000"/>
                <a:buFont typeface="Wingdings" panose="05000000000000000000" pitchFamily="2" charset="2"/>
                <a:buChar char="v"/>
              </a:pPr>
              <a:r>
                <a:rPr lang="en-US" sz="1200" dirty="0">
                  <a:solidFill>
                    <a:schemeClr val="bg1"/>
                  </a:solidFill>
                  <a:ea typeface="+mn-lt"/>
                  <a:cs typeface="+mn-lt"/>
                </a:rPr>
                <a:t>Educate</a:t>
              </a:r>
            </a:p>
            <a:p>
              <a:pPr marL="742950" lvl="1" indent="-285750">
                <a:buClr>
                  <a:schemeClr val="bg1"/>
                </a:buClr>
                <a:buSzPct val="50000"/>
                <a:buFont typeface="Wingdings" panose="05000000000000000000" pitchFamily="2" charset="2"/>
                <a:buChar char="v"/>
              </a:pPr>
              <a:r>
                <a:rPr lang="en-US" sz="1200" dirty="0">
                  <a:solidFill>
                    <a:schemeClr val="bg1"/>
                  </a:solidFill>
                  <a:ea typeface="+mn-lt"/>
                  <a:cs typeface="+mn-lt"/>
                </a:rPr>
                <a:t>Differentiate</a:t>
              </a:r>
            </a:p>
            <a:p>
              <a:pPr marL="742950" lvl="1" indent="-285750">
                <a:buClr>
                  <a:schemeClr val="bg1"/>
                </a:buClr>
                <a:buSzPct val="50000"/>
                <a:buFont typeface="Wingdings" panose="05000000000000000000" pitchFamily="2" charset="2"/>
                <a:buChar char="v"/>
              </a:pPr>
              <a:r>
                <a:rPr lang="en-US" sz="1200" dirty="0">
                  <a:solidFill>
                    <a:schemeClr val="bg1"/>
                  </a:solidFill>
                  <a:ea typeface="+mn-lt"/>
                  <a:cs typeface="+mn-lt"/>
                </a:rPr>
                <a:t>Build preference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6195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420F2E-57B0-2A57-D4D0-F2E6DB41B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76A691-6378-63C0-22F4-B0A3D0EF1959}"/>
              </a:ext>
            </a:extLst>
          </p:cNvPr>
          <p:cNvSpPr txBox="1">
            <a:spLocks/>
          </p:cNvSpPr>
          <p:nvPr/>
        </p:nvSpPr>
        <p:spPr>
          <a:xfrm>
            <a:off x="800270" y="862725"/>
            <a:ext cx="10515600" cy="662782"/>
          </a:xfr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dirty="0">
                <a:solidFill>
                  <a:schemeClr val="accent4"/>
                </a:solidFill>
                <a:latin typeface="Chunk" pitchFamily="50" charset="0"/>
              </a:rPr>
              <a:t>3.  “Tire Kickers”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9CC5351-C60B-7633-9402-CB9D5F5C0EEB}"/>
              </a:ext>
            </a:extLst>
          </p:cNvPr>
          <p:cNvGrpSpPr>
            <a:grpSpLocks/>
          </p:cNvGrpSpPr>
          <p:nvPr/>
        </p:nvGrpSpPr>
        <p:grpSpPr>
          <a:xfrm>
            <a:off x="1466070" y="1683781"/>
            <a:ext cx="9184000" cy="4150660"/>
            <a:chOff x="1541930" y="1210235"/>
            <a:chExt cx="9184000" cy="415066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2D06813-46D4-93C6-8F5B-7AB0565D5455}"/>
                </a:ext>
              </a:extLst>
            </p:cNvPr>
            <p:cNvSpPr>
              <a:spLocks/>
            </p:cNvSpPr>
            <p:nvPr/>
          </p:nvSpPr>
          <p:spPr>
            <a:xfrm>
              <a:off x="1541930" y="1210235"/>
              <a:ext cx="2716306" cy="415066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Ai is taking over the buyer’s research phase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047CF42-F123-9E75-146B-BDDEF57DED64}"/>
                </a:ext>
              </a:extLst>
            </p:cNvPr>
            <p:cNvSpPr>
              <a:spLocks/>
            </p:cNvSpPr>
            <p:nvPr/>
          </p:nvSpPr>
          <p:spPr>
            <a:xfrm>
              <a:off x="4775777" y="1210235"/>
              <a:ext cx="2716306" cy="415066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By the time someone gets to your ad, they are most likely price shopping </a:t>
              </a:r>
            </a:p>
            <a:p>
              <a:pPr lvl="1" algn="ctr"/>
              <a:endParaRPr lang="en-US" dirty="0"/>
            </a:p>
            <a:p>
              <a:pPr lvl="1" algn="ctr"/>
              <a:r>
                <a:rPr lang="en-US" dirty="0"/>
                <a:t>Which may lead to unnecessary price cuts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41A03BF-F811-7C19-38C5-A646EF832282}"/>
                </a:ext>
              </a:extLst>
            </p:cNvPr>
            <p:cNvSpPr>
              <a:spLocks/>
            </p:cNvSpPr>
            <p:nvPr/>
          </p:nvSpPr>
          <p:spPr>
            <a:xfrm>
              <a:off x="8009624" y="1210235"/>
              <a:ext cx="2716306" cy="415066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Why Branding is so important to avoid this:</a:t>
              </a:r>
              <a:endParaRPr lang="en-US" sz="2400" dirty="0"/>
            </a:p>
            <a:p>
              <a:pPr marL="171450" lvl="1" indent="-171450">
                <a:buClr>
                  <a:schemeClr val="bg1"/>
                </a:buClr>
                <a:buFont typeface="Wingdings" panose="05000000000000000000" pitchFamily="2" charset="2"/>
                <a:buChar char="v"/>
              </a:pPr>
              <a:r>
                <a:rPr lang="en-US" sz="1200" dirty="0"/>
                <a:t>Gives potential buyers an opportunity to establish a preference, before they click on your ad</a:t>
              </a:r>
            </a:p>
            <a:p>
              <a:pPr marL="628650" lvl="1" indent="-171450">
                <a:buClr>
                  <a:schemeClr val="bg1"/>
                </a:buClr>
                <a:buFont typeface="Wingdings" panose="05000000000000000000" pitchFamily="2" charset="2"/>
                <a:buChar char="v"/>
              </a:pPr>
              <a:endParaRPr lang="en-US" sz="1200" dirty="0"/>
            </a:p>
            <a:p>
              <a:pPr marL="171450" lvl="1" indent="-171450">
                <a:buClr>
                  <a:schemeClr val="bg1"/>
                </a:buClr>
                <a:buFont typeface="Wingdings" panose="05000000000000000000" pitchFamily="2" charset="2"/>
                <a:buChar char="v"/>
              </a:pPr>
              <a:r>
                <a:rPr lang="en-US" sz="1200" dirty="0"/>
                <a:t>Reduces price sensitivity</a:t>
              </a:r>
            </a:p>
            <a:p>
              <a:pPr marL="628650" lvl="1" indent="-171450">
                <a:buClr>
                  <a:schemeClr val="bg1"/>
                </a:buClr>
                <a:buFont typeface="Wingdings" panose="05000000000000000000" pitchFamily="2" charset="2"/>
                <a:buChar char="v"/>
              </a:pPr>
              <a:endParaRPr lang="en-US" sz="1200" dirty="0"/>
            </a:p>
            <a:p>
              <a:pPr marL="171450" lvl="1" indent="-171450">
                <a:buClr>
                  <a:schemeClr val="bg1"/>
                </a:buClr>
                <a:buFont typeface="Wingdings" panose="05000000000000000000" pitchFamily="2" charset="2"/>
                <a:buChar char="v"/>
              </a:pPr>
              <a:r>
                <a:rPr lang="en-US" sz="1200" dirty="0"/>
                <a:t>Buyers are educated before reaching out = better quality</a:t>
              </a:r>
            </a:p>
            <a:p>
              <a:pPr marL="628650" lvl="1" indent="-171450">
                <a:buClr>
                  <a:schemeClr val="bg1"/>
                </a:buClr>
                <a:buFont typeface="Wingdings" panose="05000000000000000000" pitchFamily="2" charset="2"/>
                <a:buChar char="v"/>
              </a:pPr>
              <a:endParaRPr lang="en-US" sz="1200" dirty="0"/>
            </a:p>
            <a:p>
              <a:pPr marL="171450" lvl="1" indent="-171450">
                <a:buClr>
                  <a:schemeClr val="bg1"/>
                </a:buClr>
                <a:buFont typeface="Wingdings" panose="05000000000000000000" pitchFamily="2" charset="2"/>
                <a:buChar char="v"/>
              </a:pPr>
              <a:r>
                <a:rPr lang="en-US" sz="1200" dirty="0"/>
                <a:t>Consistent messaging across multiple channels, keeps your funnel full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9511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ice&#10;&#10;AI-generated content may be incorrect.">
            <a:extLst>
              <a:ext uri="{FF2B5EF4-FFF2-40B4-BE49-F238E27FC236}">
                <a16:creationId xmlns:a16="http://schemas.microsoft.com/office/drawing/2014/main" id="{653EC2D6-FF86-B512-753D-67128AD2CE4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DFED73A-27AD-540F-9689-23E4D0B9247C}"/>
              </a:ext>
            </a:extLst>
          </p:cNvPr>
          <p:cNvSpPr txBox="1">
            <a:spLocks/>
          </p:cNvSpPr>
          <p:nvPr/>
        </p:nvSpPr>
        <p:spPr>
          <a:xfrm>
            <a:off x="463925" y="1833054"/>
            <a:ext cx="6313870" cy="3191892"/>
          </a:xfrm>
        </p:spPr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0700" dirty="0">
                <a:solidFill>
                  <a:schemeClr val="bg1"/>
                </a:solidFill>
                <a:latin typeface="Chunk" pitchFamily="50" charset="0"/>
              </a:rPr>
              <a:t>How</a:t>
            </a:r>
          </a:p>
          <a:p>
            <a:r>
              <a:rPr lang="en-US" sz="10700" dirty="0">
                <a:solidFill>
                  <a:schemeClr val="bg1"/>
                </a:solidFill>
                <a:latin typeface="Chunk" pitchFamily="50" charset="0"/>
              </a:rPr>
              <a:t>to Pivot</a:t>
            </a:r>
          </a:p>
        </p:txBody>
      </p:sp>
    </p:spTree>
    <p:extLst>
      <p:ext uri="{BB962C8B-B14F-4D97-AF65-F5344CB8AC3E}">
        <p14:creationId xmlns:p14="http://schemas.microsoft.com/office/powerpoint/2010/main" val="2869688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C81D04-588E-A6FD-652C-FCEDFD357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D5B6C4D-E0B0-AFEA-FA61-A12AFABD7FA7}"/>
              </a:ext>
            </a:extLst>
          </p:cNvPr>
          <p:cNvSpPr txBox="1">
            <a:spLocks/>
          </p:cNvSpPr>
          <p:nvPr/>
        </p:nvSpPr>
        <p:spPr>
          <a:xfrm>
            <a:off x="838200" y="791008"/>
            <a:ext cx="10515600" cy="662782"/>
          </a:xfr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chemeClr val="accent4"/>
                </a:solidFill>
                <a:latin typeface="Chunk" pitchFamily="50" charset="0"/>
              </a:rPr>
              <a:t>1.  Moving from a single KPI to business outcomes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40BFC8-0FDB-5DE8-9EE7-AD96CB865166}"/>
              </a:ext>
            </a:extLst>
          </p:cNvPr>
          <p:cNvGrpSpPr>
            <a:grpSpLocks/>
          </p:cNvGrpSpPr>
          <p:nvPr/>
        </p:nvGrpSpPr>
        <p:grpSpPr>
          <a:xfrm>
            <a:off x="3010071" y="1612063"/>
            <a:ext cx="6171859" cy="4466007"/>
            <a:chOff x="1541930" y="1210234"/>
            <a:chExt cx="6171859" cy="446600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B99AAE-D316-3056-12A8-62B71B54AD53}"/>
                </a:ext>
              </a:extLst>
            </p:cNvPr>
            <p:cNvSpPr>
              <a:spLocks/>
            </p:cNvSpPr>
            <p:nvPr/>
          </p:nvSpPr>
          <p:spPr>
            <a:xfrm>
              <a:off x="1541930" y="1210234"/>
              <a:ext cx="2938012" cy="4466007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r>
                <a:rPr lang="en-US" sz="2000" b="1" dirty="0">
                  <a:latin typeface="+mj-lt"/>
                  <a:ea typeface="Calibri"/>
                  <a:cs typeface="Calibri"/>
                </a:rPr>
                <a:t>Shift the Conversation From:</a:t>
              </a:r>
            </a:p>
            <a:p>
              <a:pPr algn="ctr">
                <a:buNone/>
              </a:pPr>
              <a:endParaRPr lang="en-US" sz="2000" b="1" dirty="0">
                <a:latin typeface="+mj-lt"/>
              </a:endParaRPr>
            </a:p>
            <a:p>
              <a:pPr marL="285750" indent="-285750">
                <a:buClr>
                  <a:schemeClr val="bg1"/>
                </a:buClr>
                <a:buSzPct val="50000"/>
                <a:buFont typeface="Wingdings" panose="05000000000000000000" pitchFamily="2" charset="2"/>
                <a:buChar char="v"/>
              </a:pPr>
              <a:r>
                <a:rPr lang="en-US" sz="1200" dirty="0">
                  <a:latin typeface="+mj-lt"/>
                  <a:ea typeface="Calibri"/>
                  <a:cs typeface="Calibri"/>
                </a:rPr>
                <a:t>Leads to </a:t>
              </a:r>
              <a:r>
                <a:rPr lang="en-US" sz="1200" b="1" dirty="0">
                  <a:latin typeface="+mj-lt"/>
                  <a:ea typeface="Calibri"/>
                  <a:cs typeface="Calibri"/>
                </a:rPr>
                <a:t>Qualified Leads</a:t>
              </a:r>
              <a:endParaRPr lang="en-US" sz="1200" dirty="0">
                <a:latin typeface="+mj-lt"/>
              </a:endParaRPr>
            </a:p>
            <a:p>
              <a:pPr marL="285750" indent="-285750">
                <a:buClr>
                  <a:schemeClr val="bg1"/>
                </a:buClr>
                <a:buSzPct val="50000"/>
                <a:buFont typeface="Wingdings" panose="05000000000000000000" pitchFamily="2" charset="2"/>
                <a:buChar char="v"/>
              </a:pPr>
              <a:r>
                <a:rPr lang="en-US" sz="1200" dirty="0">
                  <a:latin typeface="+mj-lt"/>
                  <a:ea typeface="Calibri"/>
                  <a:cs typeface="Calibri"/>
                </a:rPr>
                <a:t>Cost per lead to  </a:t>
              </a:r>
              <a:r>
                <a:rPr lang="en-US" sz="1200" b="1" dirty="0">
                  <a:latin typeface="+mj-lt"/>
                  <a:ea typeface="Calibri"/>
                  <a:cs typeface="Calibri"/>
                </a:rPr>
                <a:t>Cost per Booked Job / Sale</a:t>
              </a:r>
              <a:endParaRPr lang="en-US" sz="1200" dirty="0">
                <a:latin typeface="+mj-lt"/>
              </a:endParaRPr>
            </a:p>
            <a:p>
              <a:pPr marL="285750" indent="-285750">
                <a:buClr>
                  <a:schemeClr val="bg1"/>
                </a:buClr>
                <a:buSzPct val="50000"/>
                <a:buFont typeface="Wingdings" panose="05000000000000000000" pitchFamily="2" charset="2"/>
                <a:buChar char="v"/>
              </a:pPr>
              <a:r>
                <a:rPr lang="en-US" sz="1200" dirty="0">
                  <a:latin typeface="+mj-lt"/>
                  <a:ea typeface="Calibri"/>
                  <a:cs typeface="Calibri"/>
                </a:rPr>
                <a:t>Channel performance to </a:t>
              </a:r>
              <a:r>
                <a:rPr lang="en-US" sz="1200" b="1" dirty="0">
                  <a:latin typeface="+mj-lt"/>
                  <a:ea typeface="Calibri"/>
                  <a:cs typeface="Calibri"/>
                </a:rPr>
                <a:t>Total marketing contribution</a:t>
              </a:r>
              <a:endParaRPr lang="en-US" sz="1200" dirty="0">
                <a:latin typeface="+mj-lt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E90C281-67FB-1C0F-7484-4EE9C8D653A8}"/>
                </a:ext>
              </a:extLst>
            </p:cNvPr>
            <p:cNvSpPr>
              <a:spLocks/>
            </p:cNvSpPr>
            <p:nvPr/>
          </p:nvSpPr>
          <p:spPr>
            <a:xfrm>
              <a:off x="4775777" y="1210234"/>
              <a:ext cx="2938012" cy="4466007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r>
                <a:rPr lang="en-US" sz="2000" b="1" dirty="0">
                  <a:latin typeface="+mj-lt"/>
                  <a:ea typeface="Calibri"/>
                  <a:cs typeface="Calibri"/>
                </a:rPr>
                <a:t>How Branding Channels Supports This</a:t>
              </a:r>
              <a:endParaRPr lang="en-US" sz="2000" b="1" dirty="0">
                <a:latin typeface="+mj-lt"/>
              </a:endParaRPr>
            </a:p>
            <a:p>
              <a:endParaRPr lang="en-US" sz="1200" dirty="0">
                <a:latin typeface="+mj-lt"/>
                <a:ea typeface="Calibri"/>
                <a:cs typeface="Calibri"/>
              </a:endParaRPr>
            </a:p>
            <a:p>
              <a:r>
                <a:rPr lang="en-US" sz="1200" b="1" dirty="0">
                  <a:latin typeface="+mj-lt"/>
                  <a:ea typeface="Calibri"/>
                  <a:cs typeface="Calibri"/>
                </a:rPr>
                <a:t>Increases:</a:t>
              </a:r>
              <a:endParaRPr lang="en-US" sz="1200" b="1" dirty="0">
                <a:latin typeface="+mj-lt"/>
              </a:endParaRPr>
            </a:p>
            <a:p>
              <a:pPr marL="857250" lvl="1" indent="-171450">
                <a:buClr>
                  <a:schemeClr val="bg1"/>
                </a:buClr>
                <a:buSzPct val="50000"/>
                <a:buFont typeface="Wingdings" panose="05000000000000000000" pitchFamily="2" charset="2"/>
                <a:buChar char="v"/>
              </a:pPr>
              <a:r>
                <a:rPr lang="en-US" sz="1200" dirty="0">
                  <a:latin typeface="+mj-lt"/>
                  <a:ea typeface="Calibri"/>
                  <a:cs typeface="Calibri"/>
                </a:rPr>
                <a:t>Branded search volume</a:t>
              </a:r>
              <a:endParaRPr lang="en-US" sz="1200" dirty="0">
                <a:latin typeface="+mj-lt"/>
              </a:endParaRPr>
            </a:p>
            <a:p>
              <a:pPr marL="857250" lvl="1" indent="-171450">
                <a:buClr>
                  <a:schemeClr val="bg1"/>
                </a:buClr>
                <a:buSzPct val="50000"/>
                <a:buFont typeface="Wingdings" panose="05000000000000000000" pitchFamily="2" charset="2"/>
                <a:buChar char="v"/>
              </a:pPr>
              <a:r>
                <a:rPr lang="en-US" sz="1200" dirty="0">
                  <a:latin typeface="+mj-lt"/>
                  <a:ea typeface="Calibri"/>
                  <a:cs typeface="Calibri"/>
                </a:rPr>
                <a:t>Stronger SEO</a:t>
              </a:r>
            </a:p>
            <a:p>
              <a:pPr marL="857250" lvl="1" indent="-171450">
                <a:buClr>
                  <a:schemeClr val="bg1"/>
                </a:buClr>
                <a:buSzPct val="50000"/>
                <a:buFont typeface="Wingdings" panose="05000000000000000000" pitchFamily="2" charset="2"/>
                <a:buChar char="v"/>
              </a:pPr>
              <a:r>
                <a:rPr lang="en-US" sz="1200" dirty="0">
                  <a:latin typeface="+mj-lt"/>
                  <a:ea typeface="Calibri"/>
                  <a:cs typeface="Calibri"/>
                </a:rPr>
                <a:t>Click-through rates</a:t>
              </a:r>
              <a:endParaRPr lang="en-US" sz="1200" dirty="0">
                <a:latin typeface="+mj-lt"/>
              </a:endParaRPr>
            </a:p>
            <a:p>
              <a:pPr marL="857250" lvl="1" indent="-171450">
                <a:buClr>
                  <a:schemeClr val="bg1"/>
                </a:buClr>
                <a:buSzPct val="50000"/>
                <a:buFont typeface="Wingdings" panose="05000000000000000000" pitchFamily="2" charset="2"/>
                <a:buChar char="v"/>
              </a:pPr>
              <a:r>
                <a:rPr lang="en-US" sz="1200" dirty="0">
                  <a:latin typeface="+mj-lt"/>
                  <a:ea typeface="Calibri"/>
                  <a:cs typeface="Calibri"/>
                </a:rPr>
                <a:t>Conversion rates across </a:t>
              </a:r>
              <a:r>
                <a:rPr lang="en-US" sz="1200" i="1" dirty="0">
                  <a:latin typeface="+mj-lt"/>
                  <a:ea typeface="Calibri"/>
                  <a:cs typeface="Calibri"/>
                </a:rPr>
                <a:t>all</a:t>
              </a:r>
              <a:r>
                <a:rPr lang="en-US" sz="1200" dirty="0">
                  <a:latin typeface="+mj-lt"/>
                  <a:ea typeface="Calibri"/>
                  <a:cs typeface="Calibri"/>
                </a:rPr>
                <a:t> channels</a:t>
              </a:r>
              <a:endParaRPr lang="en-US" sz="1200" dirty="0">
                <a:latin typeface="+mj-lt"/>
              </a:endParaRPr>
            </a:p>
            <a:p>
              <a:r>
                <a:rPr lang="en-US" sz="1200" b="1" dirty="0">
                  <a:latin typeface="+mj-lt"/>
                </a:rPr>
                <a:t>Lowers:</a:t>
              </a:r>
            </a:p>
            <a:p>
              <a:pPr marL="857250" lvl="1" indent="-171450">
                <a:buClr>
                  <a:schemeClr val="bg1"/>
                </a:buClr>
                <a:buSzPct val="50000"/>
                <a:buFont typeface="Wingdings" panose="05000000000000000000" pitchFamily="2" charset="2"/>
                <a:buChar char="v"/>
              </a:pPr>
              <a:r>
                <a:rPr lang="en-US" sz="1200" dirty="0">
                  <a:latin typeface="+mj-lt"/>
                  <a:ea typeface="Calibri"/>
                  <a:cs typeface="Calibri"/>
                </a:rPr>
                <a:t>Cost per acquisition over time</a:t>
              </a:r>
              <a:endParaRPr lang="en-US" sz="1200" dirty="0">
                <a:latin typeface="+mj-lt"/>
              </a:endParaRPr>
            </a:p>
            <a:p>
              <a:pPr marL="857250" lvl="1" indent="-171450">
                <a:buClr>
                  <a:schemeClr val="bg1"/>
                </a:buClr>
                <a:buSzPct val="50000"/>
                <a:buFont typeface="Wingdings" panose="05000000000000000000" pitchFamily="2" charset="2"/>
                <a:buChar char="v"/>
              </a:pPr>
              <a:r>
                <a:rPr lang="en-US" sz="1200" dirty="0">
                  <a:latin typeface="+mj-lt"/>
                  <a:ea typeface="Calibri"/>
                  <a:cs typeface="Calibri"/>
                </a:rPr>
                <a:t>Dependence on bottom-funnel tactics</a:t>
              </a:r>
              <a:endParaRPr lang="en-US" sz="12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9687052"/>
      </p:ext>
    </p:extLst>
  </p:cSld>
  <p:clrMapOvr>
    <a:masterClrMapping/>
  </p:clrMapOvr>
</p:sld>
</file>

<file path=ppt/theme/theme1.xml><?xml version="1.0" encoding="utf-8"?>
<a:theme xmlns:a="http://schemas.openxmlformats.org/drawingml/2006/main" name="adcellerent">
  <a:themeElements>
    <a:clrScheme name="CMG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6383"/>
      </a:accent1>
      <a:accent2>
        <a:srgbClr val="01B5F0"/>
      </a:accent2>
      <a:accent3>
        <a:srgbClr val="FEC200"/>
      </a:accent3>
      <a:accent4>
        <a:srgbClr val="F8931F"/>
      </a:accent4>
      <a:accent5>
        <a:srgbClr val="F15A25"/>
      </a:accent5>
      <a:accent6>
        <a:srgbClr val="1FD1F7"/>
      </a:accent6>
      <a:hlink>
        <a:srgbClr val="04A7EC"/>
      </a:hlink>
      <a:folHlink>
        <a:srgbClr val="004A63"/>
      </a:folHlink>
    </a:clrScheme>
    <a:fontScheme name="CMG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dcellerent" id="{3E0E17A5-E6F4-4CC0-B872-390CAC227B1E}" vid="{E619BAF9-1F4B-4FD5-AFC6-F44A406FB96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0</TotalTime>
  <Words>952</Words>
  <Application>Microsoft Office PowerPoint</Application>
  <PresentationFormat>Widescreen</PresentationFormat>
  <Paragraphs>172</Paragraphs>
  <Slides>16</Slides>
  <Notes>1</Notes>
  <HiddenSlides>2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Wingdings</vt:lpstr>
      <vt:lpstr>Karla</vt:lpstr>
      <vt:lpstr>Montserrat</vt:lpstr>
      <vt:lpstr>Arial</vt:lpstr>
      <vt:lpstr>Montserrat Light</vt:lpstr>
      <vt:lpstr>Calibri</vt:lpstr>
      <vt:lpstr>Aptos</vt:lpstr>
      <vt:lpstr>Poppins</vt:lpstr>
      <vt:lpstr>Chunk</vt:lpstr>
      <vt:lpstr>adcellerent</vt:lpstr>
      <vt:lpstr>PowerPoint Presentation</vt:lpstr>
      <vt:lpstr>Why are we training on this topic?</vt:lpstr>
      <vt:lpstr>Paid Search by numbers</vt:lpstr>
      <vt:lpstr>1.  Inflated Bot Traffic</vt:lpstr>
      <vt:lpstr>PowerPoint Presentation</vt:lpstr>
      <vt:lpstr>2. Generative Ai Risk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ACTIVITY: The Stat is Right (Price is Right style). The goal is to get the DMDs to engage early in the conversation.  Lindsey- feel free to change the game, but these are the stats I want to hammer on to set the stage.  </vt:lpstr>
      <vt:lpstr>Note:     I want to create a one-sheet/takeaway doc with this info: (let me know if it should be in here instead) </vt:lpstr>
      <vt:lpstr>The risk of making SEM your bread and butter: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Lindsey Ward</dc:creator>
  <cp:lastModifiedBy>Lindsey Ward</cp:lastModifiedBy>
  <cp:revision>2</cp:revision>
  <dcterms:created xsi:type="dcterms:W3CDTF">2026-01-12T21:21:13Z</dcterms:created>
  <dcterms:modified xsi:type="dcterms:W3CDTF">2026-01-20T19:59:33Z</dcterms:modified>
</cp:coreProperties>
</file>